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7" r:id="rId2"/>
    <p:sldId id="258" r:id="rId3"/>
    <p:sldId id="261" r:id="rId4"/>
    <p:sldId id="267" r:id="rId5"/>
    <p:sldId id="268" r:id="rId6"/>
    <p:sldId id="269" r:id="rId7"/>
    <p:sldId id="271" r:id="rId8"/>
    <p:sldId id="272" r:id="rId9"/>
    <p:sldId id="273" r:id="rId10"/>
    <p:sldId id="276" r:id="rId11"/>
    <p:sldId id="278" r:id="rId12"/>
    <p:sldId id="280" r:id="rId13"/>
    <p:sldId id="376" r:id="rId14"/>
    <p:sldId id="377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8" r:id="rId25"/>
    <p:sldId id="299" r:id="rId26"/>
    <p:sldId id="300" r:id="rId27"/>
    <p:sldId id="301" r:id="rId28"/>
    <p:sldId id="306" r:id="rId29"/>
    <p:sldId id="307" r:id="rId30"/>
    <p:sldId id="308" r:id="rId31"/>
    <p:sldId id="309" r:id="rId32"/>
    <p:sldId id="318" r:id="rId33"/>
    <p:sldId id="319" r:id="rId34"/>
    <p:sldId id="320" r:id="rId35"/>
    <p:sldId id="321" r:id="rId36"/>
    <p:sldId id="324" r:id="rId37"/>
    <p:sldId id="325" r:id="rId38"/>
    <p:sldId id="326" r:id="rId39"/>
    <p:sldId id="330" r:id="rId40"/>
    <p:sldId id="331" r:id="rId41"/>
    <p:sldId id="332" r:id="rId42"/>
    <p:sldId id="333" r:id="rId43"/>
    <p:sldId id="334" r:id="rId44"/>
    <p:sldId id="337" r:id="rId45"/>
    <p:sldId id="338" r:id="rId46"/>
    <p:sldId id="339" r:id="rId47"/>
    <p:sldId id="341" r:id="rId48"/>
    <p:sldId id="364" r:id="rId49"/>
    <p:sldId id="365" r:id="rId50"/>
    <p:sldId id="367" r:id="rId51"/>
    <p:sldId id="368" r:id="rId52"/>
    <p:sldId id="375" r:id="rId53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78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6088C-8557-4641-BE14-3280400955A0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60"/>
              </a:spcBef>
            </a:pPr>
            <a:r>
              <a:rPr lang="en-US" spc="-80" smtClean="0">
                <a:latin typeface="Verdana"/>
                <a:cs typeface="Verdana"/>
              </a:rPr>
              <a:t>CIS</a:t>
            </a:r>
            <a:endParaRPr lang="en-US" spc="-80" dirty="0">
              <a:latin typeface="Verdana"/>
              <a:cs typeface="Verdan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7CDE-7641-4F9E-AB75-DCC2B3F1B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6088C-8557-4641-BE14-3280400955A0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60"/>
              </a:spcBef>
            </a:pPr>
            <a:r>
              <a:rPr lang="en-US" spc="-80" smtClean="0">
                <a:latin typeface="Verdana"/>
                <a:cs typeface="Verdana"/>
              </a:rPr>
              <a:t>CIS</a:t>
            </a:r>
            <a:endParaRPr lang="en-US" spc="-80" dirty="0">
              <a:latin typeface="Verdana"/>
              <a:cs typeface="Verdan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7CDE-7641-4F9E-AB75-DCC2B3F1B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9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6088C-8557-4641-BE14-3280400955A0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60"/>
              </a:spcBef>
            </a:pPr>
            <a:r>
              <a:rPr lang="en-US" spc="-80" smtClean="0">
                <a:latin typeface="Verdana"/>
                <a:cs typeface="Verdana"/>
              </a:rPr>
              <a:t>CIS</a:t>
            </a:r>
            <a:endParaRPr lang="en-US" spc="-80" dirty="0">
              <a:latin typeface="Verdana"/>
              <a:cs typeface="Verdan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7CDE-7641-4F9E-AB75-DCC2B3F1BFC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819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6088C-8557-4641-BE14-3280400955A0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60"/>
              </a:spcBef>
            </a:pPr>
            <a:r>
              <a:rPr lang="en-US" spc="-80" smtClean="0">
                <a:latin typeface="Verdana"/>
                <a:cs typeface="Verdana"/>
              </a:rPr>
              <a:t>CIS</a:t>
            </a:r>
            <a:endParaRPr lang="en-US" spc="-80" dirty="0">
              <a:latin typeface="Verdana"/>
              <a:cs typeface="Verdan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7CDE-7641-4F9E-AB75-DCC2B3F1B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05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6088C-8557-4641-BE14-3280400955A0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60"/>
              </a:spcBef>
            </a:pPr>
            <a:r>
              <a:rPr lang="en-US" spc="-80" smtClean="0">
                <a:latin typeface="Verdana"/>
                <a:cs typeface="Verdana"/>
              </a:rPr>
              <a:t>CIS</a:t>
            </a:r>
            <a:endParaRPr lang="en-US" spc="-80" dirty="0">
              <a:latin typeface="Verdana"/>
              <a:cs typeface="Verdan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7CDE-7641-4F9E-AB75-DCC2B3F1BFC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0484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6088C-8557-4641-BE14-3280400955A0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60"/>
              </a:spcBef>
            </a:pPr>
            <a:r>
              <a:rPr lang="en-US" spc="-80" smtClean="0">
                <a:latin typeface="Verdana"/>
                <a:cs typeface="Verdana"/>
              </a:rPr>
              <a:t>CIS</a:t>
            </a:r>
            <a:endParaRPr lang="en-US" spc="-80" dirty="0">
              <a:latin typeface="Verdana"/>
              <a:cs typeface="Verdan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7CDE-7641-4F9E-AB75-DCC2B3F1B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83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6088C-8557-4641-BE14-3280400955A0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60"/>
              </a:spcBef>
            </a:pPr>
            <a:r>
              <a:rPr lang="en-US" spc="-80" smtClean="0">
                <a:latin typeface="Verdana"/>
                <a:cs typeface="Verdana"/>
              </a:rPr>
              <a:t>CIS</a:t>
            </a:r>
            <a:endParaRPr lang="en-US" spc="-80" dirty="0">
              <a:latin typeface="Verdana"/>
              <a:cs typeface="Verdan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7CDE-7641-4F9E-AB75-DCC2B3F1B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66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6088C-8557-4641-BE14-3280400955A0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60"/>
              </a:spcBef>
            </a:pPr>
            <a:r>
              <a:rPr lang="en-US" spc="-80" smtClean="0">
                <a:latin typeface="Verdana"/>
                <a:cs typeface="Verdana"/>
              </a:rPr>
              <a:t>CIS</a:t>
            </a:r>
            <a:endParaRPr lang="en-US" spc="-80" dirty="0">
              <a:latin typeface="Verdana"/>
              <a:cs typeface="Verdan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7CDE-7641-4F9E-AB75-DCC2B3F1B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07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45652" y="1995932"/>
            <a:ext cx="5052694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566243"/>
            <a:ext cx="6400800" cy="719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50" b="1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80" dirty="0">
                <a:latin typeface="Verdana"/>
                <a:cs typeface="Verdana"/>
              </a:rPr>
              <a:t>DevOps</a:t>
            </a:r>
            <a:r>
              <a:rPr spc="-155" dirty="0">
                <a:latin typeface="Verdana"/>
                <a:cs typeface="Verdana"/>
              </a:rPr>
              <a:t> </a:t>
            </a:r>
            <a:r>
              <a:rPr spc="-80" dirty="0">
                <a:latin typeface="Verdana"/>
                <a:cs typeface="Verdana"/>
              </a:rPr>
              <a:t>Essentials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168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lang="en-US" spc="-80" smtClean="0">
                <a:latin typeface="Verdana"/>
                <a:cs typeface="Verdana"/>
              </a:rPr>
              <a:t>DevOps</a:t>
            </a:r>
            <a:r>
              <a:rPr lang="en-US" spc="-155" smtClean="0">
                <a:latin typeface="Verdana"/>
                <a:cs typeface="Verdana"/>
              </a:rPr>
              <a:t> </a:t>
            </a:r>
            <a:r>
              <a:rPr lang="en-US" spc="-80" smtClean="0">
                <a:latin typeface="Verdana"/>
                <a:cs typeface="Verdana"/>
              </a:rPr>
              <a:t>Essentials</a:t>
            </a:r>
            <a:endParaRPr lang="en-US" spc="-80" dirty="0">
              <a:latin typeface="Verdana"/>
              <a:cs typeface="Verdan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9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6088C-8557-4641-BE14-3280400955A0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60"/>
              </a:spcBef>
            </a:pPr>
            <a:r>
              <a:rPr lang="en-US" spc="-80" smtClean="0">
                <a:latin typeface="Verdana"/>
                <a:cs typeface="Verdana"/>
              </a:rPr>
              <a:t>CIS</a:t>
            </a:r>
            <a:endParaRPr lang="en-US" spc="-80" dirty="0">
              <a:latin typeface="Verdana"/>
              <a:cs typeface="Verdan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7CDE-7641-4F9E-AB75-DCC2B3F1B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58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6088C-8557-4641-BE14-3280400955A0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60"/>
              </a:spcBef>
            </a:pPr>
            <a:r>
              <a:rPr lang="en-US" spc="-80" smtClean="0">
                <a:latin typeface="Verdana"/>
                <a:cs typeface="Verdana"/>
              </a:rPr>
              <a:t>CIS</a:t>
            </a:r>
            <a:endParaRPr lang="en-US" spc="-80" dirty="0">
              <a:latin typeface="Verdana"/>
              <a:cs typeface="Verdan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7CDE-7641-4F9E-AB75-DCC2B3F1B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07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6088C-8557-4641-BE14-3280400955A0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60"/>
              </a:spcBef>
            </a:pPr>
            <a:r>
              <a:rPr lang="en-US" spc="-80" smtClean="0">
                <a:latin typeface="Verdana"/>
                <a:cs typeface="Verdana"/>
              </a:rPr>
              <a:t>CIS</a:t>
            </a:r>
            <a:endParaRPr lang="en-US" spc="-80" dirty="0">
              <a:latin typeface="Verdana"/>
              <a:cs typeface="Verdan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7CDE-7641-4F9E-AB75-DCC2B3F1B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2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lang="en-US" spc="-80" smtClean="0">
                <a:latin typeface="Verdana"/>
                <a:cs typeface="Verdana"/>
              </a:rPr>
              <a:t>DevOps</a:t>
            </a:r>
            <a:r>
              <a:rPr lang="en-US" spc="-155" smtClean="0">
                <a:latin typeface="Verdana"/>
                <a:cs typeface="Verdana"/>
              </a:rPr>
              <a:t> </a:t>
            </a:r>
            <a:r>
              <a:rPr lang="en-US" spc="-80" smtClean="0">
                <a:latin typeface="Verdana"/>
                <a:cs typeface="Verdana"/>
              </a:rPr>
              <a:t>Essentials</a:t>
            </a:r>
            <a:endParaRPr lang="en-US" spc="-80" dirty="0">
              <a:latin typeface="Verdana"/>
              <a:cs typeface="Verdan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8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lang="en-US" spc="-80" smtClean="0">
                <a:latin typeface="Verdana"/>
                <a:cs typeface="Verdana"/>
              </a:rPr>
              <a:t>DevOps</a:t>
            </a:r>
            <a:r>
              <a:rPr lang="en-US" spc="-155" smtClean="0">
                <a:latin typeface="Verdana"/>
                <a:cs typeface="Verdana"/>
              </a:rPr>
              <a:t> </a:t>
            </a:r>
            <a:r>
              <a:rPr lang="en-US" spc="-80" smtClean="0">
                <a:latin typeface="Verdana"/>
                <a:cs typeface="Verdana"/>
              </a:rPr>
              <a:t>Essentials</a:t>
            </a:r>
            <a:endParaRPr lang="en-US" spc="-80" dirty="0">
              <a:latin typeface="Verdana"/>
              <a:cs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52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6088C-8557-4641-BE14-3280400955A0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60"/>
              </a:spcBef>
            </a:pPr>
            <a:r>
              <a:rPr lang="en-US" spc="-80" smtClean="0">
                <a:latin typeface="Verdana"/>
                <a:cs typeface="Verdana"/>
              </a:rPr>
              <a:t>CIS</a:t>
            </a:r>
            <a:endParaRPr lang="en-US" spc="-80" dirty="0">
              <a:latin typeface="Verdana"/>
              <a:cs typeface="Verdan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7CDE-7641-4F9E-AB75-DCC2B3F1B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8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6088C-8557-4641-BE14-3280400955A0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60"/>
              </a:spcBef>
            </a:pPr>
            <a:r>
              <a:rPr lang="en-US" spc="-80" smtClean="0">
                <a:latin typeface="Verdana"/>
                <a:cs typeface="Verdana"/>
              </a:rPr>
              <a:t>CIS</a:t>
            </a:r>
            <a:endParaRPr lang="en-US" spc="-80" dirty="0">
              <a:latin typeface="Verdana"/>
              <a:cs typeface="Verdan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7CDE-7641-4F9E-AB75-DCC2B3F1B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6088C-8557-4641-BE14-3280400955A0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spcBef>
                <a:spcPts val="160"/>
              </a:spcBef>
            </a:pPr>
            <a:r>
              <a:rPr lang="en-US" spc="-80" smtClean="0">
                <a:latin typeface="Verdana"/>
                <a:cs typeface="Verdana"/>
              </a:rPr>
              <a:t>CIS</a:t>
            </a:r>
            <a:endParaRPr lang="en-US" spc="-80" dirty="0">
              <a:latin typeface="Verdana"/>
              <a:cs typeface="Verdan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AB7D7CDE-7641-4F9E-AB75-DCC2B3F1B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79" y="4690871"/>
            <a:ext cx="291084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33767" y="4791864"/>
            <a:ext cx="1072515" cy="1600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950" b="1" spc="50" dirty="0">
                <a:solidFill>
                  <a:srgbClr val="595959"/>
                </a:solidFill>
                <a:latin typeface="Trebuchet MS"/>
                <a:cs typeface="Trebuchet MS"/>
              </a:rPr>
              <a:t>DevOps</a:t>
            </a:r>
            <a:r>
              <a:rPr sz="950" b="1" spc="-13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950" b="1" spc="25" dirty="0">
                <a:solidFill>
                  <a:srgbClr val="595959"/>
                </a:solidFill>
                <a:latin typeface="Trebuchet MS"/>
                <a:cs typeface="Trebuchet MS"/>
              </a:rPr>
              <a:t>Essentials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8055" y="975360"/>
            <a:ext cx="627888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DevOps</a:t>
            </a:r>
            <a:r>
              <a:rPr spc="-484" dirty="0"/>
              <a:t> </a:t>
            </a:r>
            <a:r>
              <a:rPr spc="-210" dirty="0"/>
              <a:t>Essentials</a:t>
            </a:r>
          </a:p>
        </p:txBody>
      </p:sp>
      <p:sp>
        <p:nvSpPr>
          <p:cNvPr id="10" name="object 10"/>
          <p:cNvSpPr/>
          <p:nvPr/>
        </p:nvSpPr>
        <p:spPr>
          <a:xfrm>
            <a:off x="1331975" y="3550920"/>
            <a:ext cx="6480048" cy="7955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67455" y="3636264"/>
            <a:ext cx="2609088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vert="horz" wrap="square" lIns="0" tIns="121920" rIns="0" bIns="0" rtlCol="0">
            <a:spAutoFit/>
          </a:bodyPr>
          <a:lstStyle/>
          <a:p>
            <a:pPr marL="2117725">
              <a:lnSpc>
                <a:spcPct val="100000"/>
              </a:lnSpc>
              <a:spcBef>
                <a:spcPts val="960"/>
              </a:spcBef>
            </a:pPr>
            <a:r>
              <a:rPr sz="2400" spc="-220" dirty="0">
                <a:solidFill>
                  <a:srgbClr val="FB9400"/>
                </a:solidFill>
                <a:latin typeface="Verdana"/>
                <a:cs typeface="Verdana"/>
              </a:rPr>
              <a:t>What </a:t>
            </a:r>
            <a:r>
              <a:rPr sz="2400" spc="-185" dirty="0">
                <a:solidFill>
                  <a:srgbClr val="FB9400"/>
                </a:solidFill>
                <a:latin typeface="Verdana"/>
                <a:cs typeface="Verdana"/>
              </a:rPr>
              <a:t>is</a:t>
            </a:r>
            <a:r>
              <a:rPr sz="2400" spc="-63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2400" spc="-204" dirty="0">
                <a:solidFill>
                  <a:srgbClr val="FB9400"/>
                </a:solidFill>
                <a:latin typeface="Verdana"/>
                <a:cs typeface="Verdana"/>
              </a:rPr>
              <a:t>DevOps?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357632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60" dirty="0">
                <a:latin typeface="Arial"/>
                <a:cs typeface="Arial"/>
              </a:rPr>
              <a:t>The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Story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of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Some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Code: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DevOps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50" dirty="0">
                <a:latin typeface="Trebuchet MS"/>
                <a:cs typeface="Trebuchet MS"/>
              </a:rPr>
              <a:t>DevOps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25" dirty="0">
                <a:latin typeface="Trebuchet MS"/>
                <a:cs typeface="Trebuchet MS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19782" y="95892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" y="896111"/>
            <a:ext cx="5815584" cy="15361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793800"/>
            <a:ext cx="5351145" cy="11836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0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-40" dirty="0">
                <a:solidFill>
                  <a:srgbClr val="FB9400"/>
                </a:solidFill>
                <a:latin typeface="Arial"/>
                <a:cs typeface="Arial"/>
              </a:rPr>
              <a:t>Devs </a:t>
            </a:r>
            <a:r>
              <a:rPr sz="1400" spc="30" dirty="0">
                <a:solidFill>
                  <a:srgbClr val="FB9400"/>
                </a:solidFill>
                <a:latin typeface="Arial"/>
                <a:cs typeface="Arial"/>
              </a:rPr>
              <a:t>write</a:t>
            </a:r>
            <a:r>
              <a:rPr sz="1400" spc="-27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code</a:t>
            </a:r>
            <a:endParaRPr sz="1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-15" dirty="0">
                <a:solidFill>
                  <a:srgbClr val="FB9400"/>
                </a:solidFill>
                <a:latin typeface="Arial"/>
                <a:cs typeface="Arial"/>
              </a:rPr>
              <a:t>Code</a:t>
            </a:r>
            <a:r>
              <a:rPr sz="1400" spc="-16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40" dirty="0">
                <a:solidFill>
                  <a:srgbClr val="FB9400"/>
                </a:solidFill>
                <a:latin typeface="Arial"/>
                <a:cs typeface="Arial"/>
              </a:rPr>
              <a:t>commit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triggers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B9400"/>
                </a:solidFill>
                <a:latin typeface="Arial"/>
                <a:cs typeface="Arial"/>
              </a:rPr>
              <a:t>automated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build,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integration,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and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B9400"/>
                </a:solidFill>
                <a:latin typeface="Arial"/>
                <a:cs typeface="Arial"/>
              </a:rPr>
              <a:t>tests</a:t>
            </a:r>
            <a:endParaRPr sz="1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-55" dirty="0">
                <a:solidFill>
                  <a:srgbClr val="FB9400"/>
                </a:solidFill>
                <a:latin typeface="Arial"/>
                <a:cs typeface="Arial"/>
              </a:rPr>
              <a:t>QA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can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get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0" dirty="0">
                <a:solidFill>
                  <a:srgbClr val="FB9400"/>
                </a:solidFill>
                <a:latin typeface="Arial"/>
                <a:cs typeface="Arial"/>
              </a:rPr>
              <a:t>their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hands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on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65" dirty="0">
                <a:solidFill>
                  <a:srgbClr val="FB9400"/>
                </a:solidFill>
                <a:latin typeface="Arial"/>
                <a:cs typeface="Arial"/>
              </a:rPr>
              <a:t>it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Arial"/>
                <a:cs typeface="Arial"/>
              </a:rPr>
              <a:t>almost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Arial"/>
                <a:cs typeface="Arial"/>
              </a:rPr>
              <a:t>immediately</a:t>
            </a:r>
            <a:endParaRPr sz="1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-15" dirty="0">
                <a:solidFill>
                  <a:srgbClr val="FB9400"/>
                </a:solidFill>
                <a:latin typeface="Arial"/>
                <a:cs typeface="Arial"/>
              </a:rPr>
              <a:t>Once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65" dirty="0">
                <a:solidFill>
                  <a:srgbClr val="FB9400"/>
                </a:solidFill>
                <a:latin typeface="Arial"/>
                <a:cs typeface="Arial"/>
              </a:rPr>
              <a:t>it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B9400"/>
                </a:solidFill>
                <a:latin typeface="Arial"/>
                <a:cs typeface="Arial"/>
              </a:rPr>
              <a:t>is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ready,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FB9400"/>
                </a:solidFill>
                <a:latin typeface="Arial"/>
                <a:cs typeface="Arial"/>
              </a:rPr>
              <a:t>kick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75" dirty="0">
                <a:solidFill>
                  <a:srgbClr val="FB9400"/>
                </a:solidFill>
                <a:latin typeface="Arial"/>
                <a:cs typeface="Arial"/>
              </a:rPr>
              <a:t>off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B9400"/>
                </a:solidFill>
                <a:latin typeface="Arial"/>
                <a:cs typeface="Arial"/>
              </a:rPr>
              <a:t>an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B9400"/>
                </a:solidFill>
                <a:latin typeface="Arial"/>
                <a:cs typeface="Arial"/>
              </a:rPr>
              <a:t>automated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deployment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FB9400"/>
                </a:solidFill>
                <a:latin typeface="Arial"/>
                <a:cs typeface="Arial"/>
              </a:rPr>
              <a:t>to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production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16479" y="1886711"/>
            <a:ext cx="4511040" cy="2560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77184" y="2868167"/>
            <a:ext cx="487679" cy="4876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357632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60" dirty="0">
                <a:latin typeface="Arial"/>
                <a:cs typeface="Arial"/>
              </a:rPr>
              <a:t>The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Story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of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Some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Code: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DevOps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50" dirty="0">
                <a:latin typeface="Trebuchet MS"/>
                <a:cs typeface="Trebuchet MS"/>
              </a:rPr>
              <a:t>DevOps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25" dirty="0">
                <a:latin typeface="Trebuchet MS"/>
                <a:cs typeface="Trebuchet MS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" y="896111"/>
            <a:ext cx="8037576" cy="15361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793800"/>
            <a:ext cx="7575550" cy="11836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0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-30" dirty="0">
                <a:solidFill>
                  <a:srgbClr val="FB9400"/>
                </a:solidFill>
                <a:latin typeface="Arial"/>
                <a:cs typeface="Arial"/>
              </a:rPr>
              <a:t>Oh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no!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latest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deployment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broke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something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in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0" dirty="0">
                <a:solidFill>
                  <a:srgbClr val="FB9400"/>
                </a:solidFill>
                <a:latin typeface="Arial"/>
                <a:cs typeface="Arial"/>
              </a:rPr>
              <a:t>production!</a:t>
            </a:r>
            <a:endParaRPr sz="1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Fortunately,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B9400"/>
                </a:solidFill>
                <a:latin typeface="Arial"/>
                <a:cs typeface="Arial"/>
              </a:rPr>
              <a:t>automated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monitoring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notified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team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Arial"/>
                <a:cs typeface="Arial"/>
              </a:rPr>
              <a:t>immediately</a:t>
            </a:r>
            <a:endParaRPr sz="1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-20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team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does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Arial"/>
                <a:cs typeface="Arial"/>
              </a:rPr>
              <a:t>a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rollback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Arial"/>
                <a:cs typeface="Arial"/>
              </a:rPr>
              <a:t>by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deploying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previous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working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version,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fixing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B9400"/>
                </a:solidFill>
                <a:latin typeface="Arial"/>
                <a:cs typeface="Arial"/>
              </a:rPr>
              <a:t>problem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quickly</a:t>
            </a:r>
            <a:endParaRPr sz="1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-25" dirty="0">
                <a:solidFill>
                  <a:srgbClr val="FB9400"/>
                </a:solidFill>
                <a:latin typeface="Arial"/>
                <a:cs typeface="Arial"/>
              </a:rPr>
              <a:t>An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hour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later,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dev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team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FB9400"/>
                </a:solidFill>
                <a:latin typeface="Arial"/>
                <a:cs typeface="Arial"/>
              </a:rPr>
              <a:t>was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able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FB9400"/>
                </a:solidFill>
                <a:latin typeface="Arial"/>
                <a:cs typeface="Arial"/>
              </a:rPr>
              <a:t>to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deploy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Arial"/>
                <a:cs typeface="Arial"/>
              </a:rPr>
              <a:t>a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fixed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version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FB9400"/>
                </a:solidFill>
                <a:latin typeface="Arial"/>
                <a:cs typeface="Arial"/>
              </a:rPr>
              <a:t>of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B9400"/>
                </a:solidFill>
                <a:latin typeface="Arial"/>
                <a:cs typeface="Arial"/>
              </a:rPr>
              <a:t>new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Arial"/>
                <a:cs typeface="Arial"/>
              </a:rPr>
              <a:t>code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16479" y="1886711"/>
            <a:ext cx="4511040" cy="2560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47688" y="3505200"/>
            <a:ext cx="487679" cy="4876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12864" y="3112007"/>
            <a:ext cx="1965960" cy="13502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77184" y="2868167"/>
            <a:ext cx="487679" cy="4876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18573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25" dirty="0">
                <a:latin typeface="Verdana"/>
                <a:cs typeface="Verdana"/>
              </a:rPr>
              <a:t>Why </a:t>
            </a:r>
            <a:r>
              <a:rPr sz="2000" spc="-110" dirty="0">
                <a:latin typeface="Verdana"/>
                <a:cs typeface="Verdana"/>
              </a:rPr>
              <a:t>do</a:t>
            </a:r>
            <a:r>
              <a:rPr sz="2000" spc="-550" dirty="0">
                <a:latin typeface="Verdana"/>
                <a:cs typeface="Verdana"/>
              </a:rPr>
              <a:t> </a:t>
            </a:r>
            <a:r>
              <a:rPr sz="2000" spc="-170" dirty="0">
                <a:latin typeface="Verdana"/>
                <a:cs typeface="Verdana"/>
              </a:rPr>
              <a:t>DevOps?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50" dirty="0">
                <a:latin typeface="Trebuchet MS"/>
                <a:cs typeface="Trebuchet MS"/>
              </a:rPr>
              <a:t>DevOps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25" dirty="0">
                <a:latin typeface="Trebuchet MS"/>
                <a:cs typeface="Trebuchet MS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" y="896111"/>
            <a:ext cx="6559296" cy="29382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6112510" cy="25279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Happier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teams:</a:t>
            </a:r>
            <a:endParaRPr sz="1400">
              <a:latin typeface="Arial"/>
              <a:cs typeface="Arial"/>
            </a:endParaRPr>
          </a:p>
          <a:p>
            <a:pPr marL="986155" lvl="1" indent="-285750">
              <a:lnSpc>
                <a:spcPct val="100000"/>
              </a:lnSpc>
              <a:spcBef>
                <a:spcPts val="1330"/>
              </a:spcBef>
              <a:buSzPct val="79166"/>
              <a:buChar char="•"/>
              <a:tabLst>
                <a:tab pos="985519" algn="l"/>
                <a:tab pos="986155" algn="l"/>
              </a:tabLst>
            </a:pPr>
            <a:r>
              <a:rPr sz="1200" spc="-5" dirty="0">
                <a:solidFill>
                  <a:srgbClr val="A6A6A6"/>
                </a:solidFill>
                <a:latin typeface="Arial"/>
                <a:cs typeface="Arial"/>
              </a:rPr>
              <a:t>Tech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A6A6A6"/>
                </a:solidFill>
                <a:latin typeface="Arial"/>
                <a:cs typeface="Arial"/>
              </a:rPr>
              <a:t>employees</a:t>
            </a:r>
            <a:r>
              <a:rPr sz="1200" spc="-12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A6A6A6"/>
                </a:solidFill>
                <a:latin typeface="Arial"/>
                <a:cs typeface="Arial"/>
              </a:rPr>
              <a:t>tend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A6A6A6"/>
                </a:solidFill>
                <a:latin typeface="Arial"/>
                <a:cs typeface="Arial"/>
              </a:rPr>
              <a:t>to</a:t>
            </a:r>
            <a:r>
              <a:rPr sz="1200" spc="-12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5" dirty="0">
                <a:solidFill>
                  <a:srgbClr val="A6A6A6"/>
                </a:solidFill>
                <a:latin typeface="Arial"/>
                <a:cs typeface="Arial"/>
              </a:rPr>
              <a:t>be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5" dirty="0">
                <a:solidFill>
                  <a:srgbClr val="A6A6A6"/>
                </a:solidFill>
                <a:latin typeface="Arial"/>
                <a:cs typeface="Arial"/>
              </a:rPr>
              <a:t>happier</a:t>
            </a:r>
            <a:r>
              <a:rPr sz="1200" spc="-12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A6A6A6"/>
                </a:solidFill>
                <a:latin typeface="Arial"/>
                <a:cs typeface="Arial"/>
              </a:rPr>
              <a:t>doing</a:t>
            </a:r>
            <a:r>
              <a:rPr sz="1200" spc="-12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A6A6A6"/>
                </a:solidFill>
                <a:latin typeface="Arial"/>
                <a:cs typeface="Arial"/>
              </a:rPr>
              <a:t>DevOps</a:t>
            </a:r>
            <a:r>
              <a:rPr sz="1200" spc="-12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15" dirty="0">
                <a:solidFill>
                  <a:srgbClr val="A6A6A6"/>
                </a:solidFill>
                <a:latin typeface="Arial"/>
                <a:cs typeface="Arial"/>
              </a:rPr>
              <a:t>than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A6A6A6"/>
                </a:solidFill>
                <a:latin typeface="Arial"/>
                <a:cs typeface="Arial"/>
              </a:rPr>
              <a:t>under</a:t>
            </a:r>
            <a:r>
              <a:rPr sz="1200" spc="-12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A6A6A6"/>
                </a:solidFill>
                <a:latin typeface="Arial"/>
                <a:cs typeface="Arial"/>
              </a:rPr>
              <a:t>traditional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-15" dirty="0">
                <a:solidFill>
                  <a:srgbClr val="A6A6A6"/>
                </a:solidFill>
                <a:latin typeface="Arial"/>
                <a:cs typeface="Arial"/>
              </a:rPr>
              <a:t>silos</a:t>
            </a:r>
            <a:endParaRPr sz="1200">
              <a:latin typeface="Arial"/>
              <a:cs typeface="Arial"/>
            </a:endParaRPr>
          </a:p>
          <a:p>
            <a:pPr marL="986155" lvl="1" indent="-285750">
              <a:lnSpc>
                <a:spcPct val="100000"/>
              </a:lnSpc>
              <a:spcBef>
                <a:spcPts val="720"/>
              </a:spcBef>
              <a:buSzPct val="79166"/>
              <a:buChar char="•"/>
              <a:tabLst>
                <a:tab pos="985519" algn="l"/>
                <a:tab pos="986155" algn="l"/>
              </a:tabLst>
            </a:pPr>
            <a:r>
              <a:rPr sz="1200" spc="-15" dirty="0">
                <a:solidFill>
                  <a:srgbClr val="A6A6A6"/>
                </a:solidFill>
                <a:latin typeface="Arial"/>
                <a:cs typeface="Arial"/>
              </a:rPr>
              <a:t>More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A6A6A6"/>
                </a:solidFill>
                <a:latin typeface="Arial"/>
                <a:cs typeface="Arial"/>
              </a:rPr>
              <a:t>time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A6A6A6"/>
                </a:solidFill>
                <a:latin typeface="Arial"/>
                <a:cs typeface="Arial"/>
              </a:rPr>
              <a:t>innovating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A6A6A6"/>
                </a:solidFill>
                <a:latin typeface="Arial"/>
                <a:cs typeface="Arial"/>
              </a:rPr>
              <a:t>and</a:t>
            </a:r>
            <a:r>
              <a:rPr sz="1200" spc="-14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A6A6A6"/>
                </a:solidFill>
                <a:latin typeface="Arial"/>
                <a:cs typeface="Arial"/>
              </a:rPr>
              <a:t>less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A6A6A6"/>
                </a:solidFill>
                <a:latin typeface="Arial"/>
                <a:cs typeface="Arial"/>
              </a:rPr>
              <a:t>time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25" dirty="0">
                <a:solidFill>
                  <a:srgbClr val="A6A6A6"/>
                </a:solidFill>
                <a:latin typeface="Arial"/>
                <a:cs typeface="Arial"/>
              </a:rPr>
              <a:t>putting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45" dirty="0">
                <a:solidFill>
                  <a:srgbClr val="A6A6A6"/>
                </a:solidFill>
                <a:latin typeface="Arial"/>
                <a:cs typeface="Arial"/>
              </a:rPr>
              <a:t>out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15" dirty="0">
                <a:solidFill>
                  <a:srgbClr val="A6A6A6"/>
                </a:solidFill>
                <a:latin typeface="Arial"/>
                <a:cs typeface="Arial"/>
              </a:rPr>
              <a:t>fires</a:t>
            </a:r>
            <a:endParaRPr sz="1200">
              <a:latin typeface="Arial"/>
              <a:cs typeface="Arial"/>
            </a:endParaRPr>
          </a:p>
          <a:p>
            <a:pPr marL="986155" lvl="1" indent="-285750">
              <a:lnSpc>
                <a:spcPct val="100000"/>
              </a:lnSpc>
              <a:spcBef>
                <a:spcPts val="695"/>
              </a:spcBef>
              <a:buSzPct val="79166"/>
              <a:buChar char="•"/>
              <a:tabLst>
                <a:tab pos="985519" algn="l"/>
                <a:tab pos="986155" algn="l"/>
              </a:tabLst>
            </a:pPr>
            <a:r>
              <a:rPr sz="1200" spc="-30" dirty="0">
                <a:solidFill>
                  <a:srgbClr val="A6A6A6"/>
                </a:solidFill>
                <a:latin typeface="Arial"/>
                <a:cs typeface="Arial"/>
              </a:rPr>
              <a:t>Devs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A6A6A6"/>
                </a:solidFill>
                <a:latin typeface="Arial"/>
                <a:cs typeface="Arial"/>
              </a:rPr>
              <a:t>don’t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15" dirty="0">
                <a:solidFill>
                  <a:srgbClr val="A6A6A6"/>
                </a:solidFill>
                <a:latin typeface="Arial"/>
                <a:cs typeface="Arial"/>
              </a:rPr>
              <a:t>feel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A6A6A6"/>
                </a:solidFill>
                <a:latin typeface="Arial"/>
                <a:cs typeface="Arial"/>
              </a:rPr>
              <a:t>like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25" dirty="0">
                <a:solidFill>
                  <a:srgbClr val="A6A6A6"/>
                </a:solidFill>
                <a:latin typeface="Arial"/>
                <a:cs typeface="Arial"/>
              </a:rPr>
              <a:t>they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-15" dirty="0">
                <a:solidFill>
                  <a:srgbClr val="A6A6A6"/>
                </a:solidFill>
                <a:latin typeface="Arial"/>
                <a:cs typeface="Arial"/>
              </a:rPr>
              <a:t>have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A6A6A6"/>
                </a:solidFill>
                <a:latin typeface="Arial"/>
                <a:cs typeface="Arial"/>
              </a:rPr>
              <a:t>to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25" dirty="0">
                <a:solidFill>
                  <a:srgbClr val="A6A6A6"/>
                </a:solidFill>
                <a:latin typeface="Arial"/>
                <a:cs typeface="Arial"/>
              </a:rPr>
              <a:t>fight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A6A6A6"/>
                </a:solidFill>
                <a:latin typeface="Arial"/>
                <a:cs typeface="Arial"/>
              </a:rPr>
              <a:t>to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A6A6A6"/>
                </a:solidFill>
                <a:latin typeface="Arial"/>
                <a:cs typeface="Arial"/>
              </a:rPr>
              <a:t>get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A6A6A6"/>
                </a:solidFill>
                <a:latin typeface="Arial"/>
                <a:cs typeface="Arial"/>
              </a:rPr>
              <a:t>their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A6A6A6"/>
                </a:solidFill>
                <a:latin typeface="Arial"/>
                <a:cs typeface="Arial"/>
              </a:rPr>
              <a:t>work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45" dirty="0">
                <a:solidFill>
                  <a:srgbClr val="A6A6A6"/>
                </a:solidFill>
                <a:latin typeface="Arial"/>
                <a:cs typeface="Arial"/>
              </a:rPr>
              <a:t>out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25" dirty="0">
                <a:solidFill>
                  <a:srgbClr val="A6A6A6"/>
                </a:solidFill>
                <a:latin typeface="Arial"/>
                <a:cs typeface="Arial"/>
              </a:rPr>
              <a:t>there</a:t>
            </a:r>
            <a:endParaRPr sz="1200">
              <a:latin typeface="Arial"/>
              <a:cs typeface="Arial"/>
            </a:endParaRPr>
          </a:p>
          <a:p>
            <a:pPr marL="986155" lvl="1" indent="-285750">
              <a:lnSpc>
                <a:spcPct val="100000"/>
              </a:lnSpc>
              <a:spcBef>
                <a:spcPts val="695"/>
              </a:spcBef>
              <a:buSzPct val="79166"/>
              <a:buChar char="•"/>
              <a:tabLst>
                <a:tab pos="985519" algn="l"/>
                <a:tab pos="986155" algn="l"/>
              </a:tabLst>
            </a:pPr>
            <a:r>
              <a:rPr sz="1200" spc="5" dirty="0">
                <a:solidFill>
                  <a:srgbClr val="A6A6A6"/>
                </a:solidFill>
                <a:latin typeface="Arial"/>
                <a:cs typeface="Arial"/>
              </a:rPr>
              <a:t>Operations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5" dirty="0">
                <a:solidFill>
                  <a:srgbClr val="A6A6A6"/>
                </a:solidFill>
                <a:latin typeface="Arial"/>
                <a:cs typeface="Arial"/>
              </a:rPr>
              <a:t>people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A6A6A6"/>
                </a:solidFill>
                <a:latin typeface="Arial"/>
                <a:cs typeface="Arial"/>
              </a:rPr>
              <a:t>don’t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-15" dirty="0">
                <a:solidFill>
                  <a:srgbClr val="A6A6A6"/>
                </a:solidFill>
                <a:latin typeface="Arial"/>
                <a:cs typeface="Arial"/>
              </a:rPr>
              <a:t>have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A6A6A6"/>
                </a:solidFill>
                <a:latin typeface="Arial"/>
                <a:cs typeface="Arial"/>
              </a:rPr>
              <a:t>to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25" dirty="0">
                <a:solidFill>
                  <a:srgbClr val="A6A6A6"/>
                </a:solidFill>
                <a:latin typeface="Arial"/>
                <a:cs typeface="Arial"/>
              </a:rPr>
              <a:t>fight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A6A6A6"/>
                </a:solidFill>
                <a:latin typeface="Arial"/>
                <a:cs typeface="Arial"/>
              </a:rPr>
              <a:t>Dev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A6A6A6"/>
                </a:solidFill>
                <a:latin typeface="Arial"/>
                <a:cs typeface="Arial"/>
              </a:rPr>
              <a:t>to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A6A6A6"/>
                </a:solidFill>
                <a:latin typeface="Arial"/>
                <a:cs typeface="Arial"/>
              </a:rPr>
              <a:t>keep</a:t>
            </a:r>
            <a:r>
              <a:rPr sz="1200" spc="-14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A6A6A6"/>
                </a:solidFill>
                <a:latin typeface="Arial"/>
                <a:cs typeface="Arial"/>
              </a:rPr>
              <a:t>the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5" dirty="0">
                <a:solidFill>
                  <a:srgbClr val="A6A6A6"/>
                </a:solidFill>
                <a:latin typeface="Arial"/>
                <a:cs typeface="Arial"/>
              </a:rPr>
              <a:t>system</a:t>
            </a:r>
            <a:r>
              <a:rPr sz="1200" spc="-14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5" dirty="0">
                <a:solidFill>
                  <a:srgbClr val="A6A6A6"/>
                </a:solidFill>
                <a:latin typeface="Arial"/>
                <a:cs typeface="Arial"/>
              </a:rPr>
              <a:t>stable</a:t>
            </a:r>
            <a:endParaRPr sz="1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A6A6A6"/>
              </a:buClr>
              <a:buFont typeface="Arial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Happier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customers:</a:t>
            </a:r>
            <a:endParaRPr sz="1400">
              <a:latin typeface="Arial"/>
              <a:cs typeface="Arial"/>
            </a:endParaRPr>
          </a:p>
          <a:p>
            <a:pPr marL="986155" lvl="1" indent="-285750">
              <a:lnSpc>
                <a:spcPct val="100000"/>
              </a:lnSpc>
              <a:spcBef>
                <a:spcPts val="1330"/>
              </a:spcBef>
              <a:buSzPct val="79166"/>
              <a:buChar char="•"/>
              <a:tabLst>
                <a:tab pos="985519" algn="l"/>
                <a:tab pos="986155" algn="l"/>
              </a:tabLst>
            </a:pPr>
            <a:r>
              <a:rPr sz="1200" spc="-25" dirty="0">
                <a:solidFill>
                  <a:srgbClr val="A6A6A6"/>
                </a:solidFill>
                <a:latin typeface="Arial"/>
                <a:cs typeface="Arial"/>
              </a:rPr>
              <a:t>DevOps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A6A6A6"/>
                </a:solidFill>
                <a:latin typeface="Arial"/>
                <a:cs typeface="Arial"/>
              </a:rPr>
              <a:t>lets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5" dirty="0">
                <a:solidFill>
                  <a:srgbClr val="A6A6A6"/>
                </a:solidFill>
                <a:latin typeface="Arial"/>
                <a:cs typeface="Arial"/>
              </a:rPr>
              <a:t>you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A6A6A6"/>
                </a:solidFill>
                <a:latin typeface="Arial"/>
                <a:cs typeface="Arial"/>
              </a:rPr>
              <a:t>give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15" dirty="0">
                <a:solidFill>
                  <a:srgbClr val="A6A6A6"/>
                </a:solidFill>
                <a:latin typeface="Arial"/>
                <a:cs typeface="Arial"/>
              </a:rPr>
              <a:t>customers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A6A6A6"/>
                </a:solidFill>
                <a:latin typeface="Arial"/>
                <a:cs typeface="Arial"/>
              </a:rPr>
              <a:t>the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15" dirty="0">
                <a:solidFill>
                  <a:srgbClr val="A6A6A6"/>
                </a:solidFill>
                <a:latin typeface="Arial"/>
                <a:cs typeface="Arial"/>
              </a:rPr>
              <a:t>features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A6A6A6"/>
                </a:solidFill>
                <a:latin typeface="Arial"/>
                <a:cs typeface="Arial"/>
              </a:rPr>
              <a:t>they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A6A6A6"/>
                </a:solidFill>
                <a:latin typeface="Arial"/>
                <a:cs typeface="Arial"/>
              </a:rPr>
              <a:t>want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5" dirty="0">
                <a:solidFill>
                  <a:srgbClr val="A6A6A6"/>
                </a:solidFill>
                <a:latin typeface="Arial"/>
                <a:cs typeface="Arial"/>
              </a:rPr>
              <a:t>quickly</a:t>
            </a:r>
            <a:endParaRPr sz="1200">
              <a:latin typeface="Arial"/>
              <a:cs typeface="Arial"/>
            </a:endParaRPr>
          </a:p>
          <a:p>
            <a:pPr marL="986155" lvl="1" indent="-285750">
              <a:lnSpc>
                <a:spcPct val="100000"/>
              </a:lnSpc>
              <a:spcBef>
                <a:spcPts val="695"/>
              </a:spcBef>
              <a:buSzPct val="79166"/>
              <a:buChar char="•"/>
              <a:tabLst>
                <a:tab pos="985519" algn="l"/>
                <a:tab pos="986155" algn="l"/>
              </a:tabLst>
            </a:pPr>
            <a:r>
              <a:rPr sz="1200" spc="-5" dirty="0">
                <a:solidFill>
                  <a:srgbClr val="A6A6A6"/>
                </a:solidFill>
                <a:latin typeface="Arial"/>
                <a:cs typeface="Arial"/>
              </a:rPr>
              <a:t>And</a:t>
            </a:r>
            <a:r>
              <a:rPr sz="1200" spc="-14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5" dirty="0">
                <a:solidFill>
                  <a:srgbClr val="A6A6A6"/>
                </a:solidFill>
                <a:latin typeface="Arial"/>
                <a:cs typeface="Arial"/>
              </a:rPr>
              <a:t>you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A6A6A6"/>
                </a:solidFill>
                <a:latin typeface="Arial"/>
                <a:cs typeface="Arial"/>
              </a:rPr>
              <a:t>don’t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-15" dirty="0">
                <a:solidFill>
                  <a:srgbClr val="A6A6A6"/>
                </a:solidFill>
                <a:latin typeface="Arial"/>
                <a:cs typeface="Arial"/>
              </a:rPr>
              <a:t>have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A6A6A6"/>
                </a:solidFill>
                <a:latin typeface="Arial"/>
                <a:cs typeface="Arial"/>
              </a:rPr>
              <a:t>to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A6A6A6"/>
                </a:solidFill>
                <a:latin typeface="Arial"/>
                <a:cs typeface="Arial"/>
              </a:rPr>
              <a:t>sacrifice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A6A6A6"/>
                </a:solidFill>
                <a:latin typeface="Arial"/>
                <a:cs typeface="Arial"/>
              </a:rPr>
              <a:t>stability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A6A6A6"/>
                </a:solidFill>
                <a:latin typeface="Arial"/>
                <a:cs typeface="Arial"/>
              </a:rPr>
              <a:t>to</a:t>
            </a:r>
            <a:r>
              <a:rPr sz="1200" spc="-13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A6A6A6"/>
                </a:solidFill>
                <a:latin typeface="Arial"/>
                <a:cs typeface="Arial"/>
              </a:rPr>
              <a:t>do</a:t>
            </a:r>
            <a:r>
              <a:rPr sz="1200" spc="-1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A6A6A6"/>
                </a:solidFill>
                <a:latin typeface="Arial"/>
                <a:cs typeface="Arial"/>
              </a:rPr>
              <a:t>it!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38030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45" dirty="0">
                <a:latin typeface="Verdana"/>
                <a:cs typeface="Verdana"/>
              </a:rPr>
              <a:t>The</a:t>
            </a:r>
            <a:r>
              <a:rPr sz="2000" spc="-365" dirty="0">
                <a:latin typeface="Verdana"/>
                <a:cs typeface="Verdana"/>
              </a:rPr>
              <a:t> </a:t>
            </a:r>
            <a:r>
              <a:rPr sz="2000" spc="-130" dirty="0">
                <a:latin typeface="Verdana"/>
                <a:cs typeface="Verdana"/>
              </a:rPr>
              <a:t>Periodic</a:t>
            </a:r>
            <a:r>
              <a:rPr sz="2000" spc="-360" dirty="0">
                <a:latin typeface="Verdana"/>
                <a:cs typeface="Verdana"/>
              </a:rPr>
              <a:t> </a:t>
            </a:r>
            <a:r>
              <a:rPr sz="2000" spc="-145" dirty="0">
                <a:latin typeface="Verdana"/>
                <a:cs typeface="Verdana"/>
              </a:rPr>
              <a:t>Table</a:t>
            </a:r>
            <a:r>
              <a:rPr sz="2000" spc="-365" dirty="0">
                <a:latin typeface="Verdana"/>
                <a:cs typeface="Verdana"/>
              </a:rPr>
              <a:t> </a:t>
            </a:r>
            <a:r>
              <a:rPr sz="2000" spc="-95" dirty="0">
                <a:latin typeface="Verdana"/>
                <a:cs typeface="Verdana"/>
              </a:rPr>
              <a:t>of</a:t>
            </a:r>
            <a:r>
              <a:rPr sz="2000" spc="-360" dirty="0">
                <a:latin typeface="Verdana"/>
                <a:cs typeface="Verdana"/>
              </a:rPr>
              <a:t> </a:t>
            </a:r>
            <a:r>
              <a:rPr sz="2000" spc="-165" dirty="0">
                <a:latin typeface="Verdana"/>
                <a:cs typeface="Verdana"/>
              </a:rPr>
              <a:t>DevOps</a:t>
            </a:r>
            <a:r>
              <a:rPr sz="2000" spc="-370" dirty="0">
                <a:latin typeface="Verdana"/>
                <a:cs typeface="Verdana"/>
              </a:rPr>
              <a:t> </a:t>
            </a:r>
            <a:r>
              <a:rPr sz="2000" spc="-125" dirty="0">
                <a:latin typeface="Verdana"/>
                <a:cs typeface="Verdana"/>
              </a:rPr>
              <a:t>Tools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50" dirty="0">
                <a:latin typeface="Trebuchet MS"/>
                <a:cs typeface="Trebuchet MS"/>
              </a:rPr>
              <a:t>DevOps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25" dirty="0">
                <a:latin typeface="Trebuchet MS"/>
                <a:cs typeface="Trebuchet MS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" y="896111"/>
            <a:ext cx="8558784" cy="2831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8067040" cy="2402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marR="553720" indent="-28575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We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can’t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cover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9400"/>
                </a:solidFill>
                <a:latin typeface="Verdana"/>
                <a:cs typeface="Verdana"/>
              </a:rPr>
              <a:t>every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Verdana"/>
                <a:cs typeface="Verdana"/>
              </a:rPr>
              <a:t>tool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in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this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course,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so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we’ll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just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briefly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introduce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you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some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most 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popular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ones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B9400"/>
              </a:buClr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kind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folks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at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Xebia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Labs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9400"/>
                </a:solidFill>
                <a:latin typeface="Verdana"/>
                <a:cs typeface="Verdana"/>
              </a:rPr>
              <a:t>have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created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neat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FB9400"/>
                </a:solidFill>
                <a:latin typeface="Verdana"/>
                <a:cs typeface="Verdana"/>
              </a:rPr>
              <a:t>way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explore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some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popular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9400"/>
                </a:solidFill>
                <a:latin typeface="Verdana"/>
                <a:cs typeface="Verdana"/>
              </a:rPr>
              <a:t>tools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associated 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with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FB9400"/>
                </a:solidFill>
                <a:latin typeface="Verdana"/>
                <a:cs typeface="Verdana"/>
              </a:rPr>
              <a:t>DevOps: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Period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Table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DevOps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9400"/>
                </a:solidFill>
                <a:latin typeface="Verdana"/>
                <a:cs typeface="Verdana"/>
              </a:rPr>
              <a:t>Tools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B9400"/>
              </a:buClr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Source: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https://xebialabs.com/periodic-table-of-devops-tools/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B9400"/>
              </a:buClr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PDF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Version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can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be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found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in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course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downloads</a:t>
            </a:r>
            <a:endParaRPr sz="14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59995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evops and its to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" y="0"/>
            <a:ext cx="9144000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132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79" y="4690871"/>
            <a:ext cx="291084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33767" y="4791864"/>
            <a:ext cx="1072515" cy="1600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950" b="1" spc="50" dirty="0">
                <a:solidFill>
                  <a:srgbClr val="595959"/>
                </a:solidFill>
                <a:latin typeface="Trebuchet MS"/>
                <a:cs typeface="Trebuchet MS"/>
              </a:rPr>
              <a:t>DevOps</a:t>
            </a:r>
            <a:r>
              <a:rPr sz="950" b="1" spc="-13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950" b="1" spc="25" dirty="0">
                <a:solidFill>
                  <a:srgbClr val="595959"/>
                </a:solidFill>
                <a:latin typeface="Trebuchet MS"/>
                <a:cs typeface="Trebuchet MS"/>
              </a:rPr>
              <a:t>Essentials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DevOps</a:t>
            </a:r>
            <a:r>
              <a:rPr spc="-484" dirty="0"/>
              <a:t> </a:t>
            </a:r>
            <a:r>
              <a:rPr spc="-210" dirty="0"/>
              <a:t>Essentials</a:t>
            </a:r>
          </a:p>
        </p:txBody>
      </p:sp>
      <p:sp>
        <p:nvSpPr>
          <p:cNvPr id="10" name="object 10"/>
          <p:cNvSpPr/>
          <p:nvPr/>
        </p:nvSpPr>
        <p:spPr>
          <a:xfrm>
            <a:off x="1331975" y="3550920"/>
            <a:ext cx="6480048" cy="7955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80360" y="3636264"/>
            <a:ext cx="3383279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vert="horz" wrap="square" lIns="0" tIns="121920" rIns="0" bIns="0" rtlCol="0">
            <a:spAutoFit/>
          </a:bodyPr>
          <a:lstStyle/>
          <a:p>
            <a:pPr marL="1732280">
              <a:lnSpc>
                <a:spcPct val="100000"/>
              </a:lnSpc>
              <a:spcBef>
                <a:spcPts val="960"/>
              </a:spcBef>
            </a:pPr>
            <a:r>
              <a:rPr sz="2400" spc="-10" dirty="0">
                <a:solidFill>
                  <a:srgbClr val="FB9400"/>
                </a:solidFill>
                <a:latin typeface="Trebuchet MS"/>
                <a:cs typeface="Trebuchet MS"/>
              </a:rPr>
              <a:t>Continuous</a:t>
            </a:r>
            <a:r>
              <a:rPr sz="2400" spc="-31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FB9400"/>
                </a:solidFill>
                <a:latin typeface="Trebuchet MS"/>
                <a:cs typeface="Trebuchet MS"/>
              </a:rPr>
              <a:t>Integration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340741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35" dirty="0"/>
              <a:t>What</a:t>
            </a:r>
            <a:r>
              <a:rPr sz="2000" spc="-275" dirty="0"/>
              <a:t> </a:t>
            </a:r>
            <a:r>
              <a:rPr sz="2000" spc="-55" dirty="0"/>
              <a:t>is</a:t>
            </a:r>
            <a:r>
              <a:rPr sz="2000" spc="-270" dirty="0"/>
              <a:t> </a:t>
            </a:r>
            <a:r>
              <a:rPr sz="2000" spc="-10" dirty="0"/>
              <a:t>Continuous</a:t>
            </a:r>
            <a:r>
              <a:rPr sz="2000" spc="-270" dirty="0"/>
              <a:t> </a:t>
            </a:r>
            <a:r>
              <a:rPr sz="2000" spc="-60" dirty="0"/>
              <a:t>Integration?</a:t>
            </a:r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80" dirty="0">
                <a:latin typeface="Verdana"/>
                <a:cs typeface="Verdana"/>
              </a:rPr>
              <a:t>DevOps</a:t>
            </a:r>
            <a:r>
              <a:rPr spc="-155" dirty="0">
                <a:latin typeface="Verdana"/>
                <a:cs typeface="Verdana"/>
              </a:rPr>
              <a:t> </a:t>
            </a:r>
            <a:r>
              <a:rPr spc="-80" dirty="0">
                <a:latin typeface="Verdana"/>
                <a:cs typeface="Verdana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" y="896111"/>
            <a:ext cx="8494776" cy="2831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8001000" cy="2402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75" dirty="0">
                <a:solidFill>
                  <a:srgbClr val="FFE2C3"/>
                </a:solidFill>
                <a:latin typeface="Verdana"/>
                <a:cs typeface="Verdana"/>
              </a:rPr>
              <a:t>Continuous</a:t>
            </a:r>
            <a:r>
              <a:rPr sz="1400" spc="-25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FE2C3"/>
                </a:solidFill>
                <a:latin typeface="Verdana"/>
                <a:cs typeface="Verdana"/>
              </a:rPr>
              <a:t>Integration</a:t>
            </a:r>
            <a:r>
              <a:rPr sz="1400" spc="-24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65" dirty="0">
                <a:solidFill>
                  <a:srgbClr val="FFFFFF"/>
                </a:solidFill>
                <a:latin typeface="Verdana"/>
                <a:cs typeface="Verdana"/>
              </a:rPr>
              <a:t>(CI):</a:t>
            </a:r>
            <a:r>
              <a:rPr sz="140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Verdana"/>
                <a:cs typeface="Verdana"/>
              </a:rPr>
              <a:t>practice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frequently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FB9400"/>
                </a:solidFill>
                <a:latin typeface="Verdana"/>
                <a:cs typeface="Verdana"/>
              </a:rPr>
              <a:t>merging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9400"/>
                </a:solidFill>
                <a:latin typeface="Verdana"/>
                <a:cs typeface="Verdana"/>
              </a:rPr>
              <a:t>code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changes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done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by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developers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marR="10287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Traditionally,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developers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would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work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separately,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perhaps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for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weeks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at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9400"/>
                </a:solidFill>
                <a:latin typeface="Verdana"/>
                <a:cs typeface="Verdana"/>
              </a:rPr>
              <a:t>time,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then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9400"/>
                </a:solidFill>
                <a:latin typeface="Verdana"/>
                <a:cs typeface="Verdana"/>
              </a:rPr>
              <a:t>merge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all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 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their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9400"/>
                </a:solidFill>
                <a:latin typeface="Verdana"/>
                <a:cs typeface="Verdana"/>
              </a:rPr>
              <a:t>work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together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at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end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in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one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9400"/>
                </a:solidFill>
                <a:latin typeface="Verdana"/>
                <a:cs typeface="Verdana"/>
              </a:rPr>
              <a:t>large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FB9400"/>
                </a:solidFill>
                <a:latin typeface="Verdana"/>
                <a:cs typeface="Verdana"/>
              </a:rPr>
              <a:t>effort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Continuous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integration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9400"/>
                </a:solidFill>
                <a:latin typeface="Verdana"/>
                <a:cs typeface="Verdana"/>
              </a:rPr>
              <a:t>means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FB9400"/>
                </a:solidFill>
                <a:latin typeface="Verdana"/>
                <a:cs typeface="Verdana"/>
              </a:rPr>
              <a:t>merging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constantly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throughout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FB9400"/>
                </a:solidFill>
                <a:latin typeface="Verdana"/>
                <a:cs typeface="Verdana"/>
              </a:rPr>
              <a:t>day,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usually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with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execution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 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automated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tests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9400"/>
                </a:solidFill>
                <a:latin typeface="Verdana"/>
                <a:cs typeface="Verdana"/>
              </a:rPr>
              <a:t>detect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any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problems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caused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by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9400"/>
                </a:solidFill>
                <a:latin typeface="Verdana"/>
                <a:cs typeface="Verdana"/>
              </a:rPr>
              <a:t>merge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20" dirty="0">
                <a:solidFill>
                  <a:srgbClr val="FB9400"/>
                </a:solidFill>
                <a:latin typeface="Verdana"/>
                <a:cs typeface="Verdana"/>
              </a:rPr>
              <a:t>Merging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all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time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9400"/>
                </a:solidFill>
                <a:latin typeface="Verdana"/>
                <a:cs typeface="Verdana"/>
              </a:rPr>
              <a:t>could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be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Verdana"/>
                <a:cs typeface="Verdana"/>
              </a:rPr>
              <a:t>lot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FB9400"/>
                </a:solidFill>
                <a:latin typeface="Verdana"/>
                <a:cs typeface="Verdana"/>
              </a:rPr>
              <a:t>work,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so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avoid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that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9400"/>
                </a:solidFill>
                <a:latin typeface="Verdana"/>
                <a:cs typeface="Verdana"/>
              </a:rPr>
              <a:t>it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should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be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FE2C3"/>
                </a:solidFill>
                <a:latin typeface="Verdana"/>
                <a:cs typeface="Verdana"/>
              </a:rPr>
              <a:t>automated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!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464883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35" dirty="0"/>
              <a:t>What</a:t>
            </a:r>
            <a:r>
              <a:rPr sz="2000" spc="-265" dirty="0"/>
              <a:t> </a:t>
            </a:r>
            <a:r>
              <a:rPr sz="2000" spc="20" dirty="0"/>
              <a:t>does</a:t>
            </a:r>
            <a:r>
              <a:rPr sz="2000" spc="-260" dirty="0"/>
              <a:t> </a:t>
            </a:r>
            <a:r>
              <a:rPr sz="2000" spc="-10" dirty="0"/>
              <a:t>Continuous</a:t>
            </a:r>
            <a:r>
              <a:rPr sz="2000" spc="-254" dirty="0"/>
              <a:t> </a:t>
            </a:r>
            <a:r>
              <a:rPr sz="2000" spc="-80" dirty="0"/>
              <a:t>Integration</a:t>
            </a:r>
            <a:r>
              <a:rPr sz="2000" spc="-254" dirty="0"/>
              <a:t> </a:t>
            </a:r>
            <a:r>
              <a:rPr sz="2000" spc="-75" dirty="0"/>
              <a:t>look</a:t>
            </a:r>
            <a:r>
              <a:rPr sz="2000" spc="-254" dirty="0"/>
              <a:t> </a:t>
            </a:r>
            <a:r>
              <a:rPr sz="2000" spc="-85" dirty="0"/>
              <a:t>like?</a:t>
            </a:r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80" dirty="0">
                <a:latin typeface="Verdana"/>
                <a:cs typeface="Verdana"/>
              </a:rPr>
              <a:t>DevOps</a:t>
            </a:r>
            <a:r>
              <a:rPr spc="-155" dirty="0">
                <a:latin typeface="Verdana"/>
                <a:cs typeface="Verdana"/>
              </a:rPr>
              <a:t> </a:t>
            </a:r>
            <a:r>
              <a:rPr spc="-80" dirty="0">
                <a:latin typeface="Verdana"/>
                <a:cs typeface="Verdana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" y="896111"/>
            <a:ext cx="8461248" cy="3624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7967345" cy="3194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Continuous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integration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is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usually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done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with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help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FFE2C3"/>
                </a:solidFill>
                <a:latin typeface="Verdana"/>
                <a:cs typeface="Verdana"/>
              </a:rPr>
              <a:t>CI</a:t>
            </a:r>
            <a:r>
              <a:rPr sz="1400" spc="-254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FE2C3"/>
                </a:solidFill>
                <a:latin typeface="Verdana"/>
                <a:cs typeface="Verdana"/>
              </a:rPr>
              <a:t>server</a:t>
            </a:r>
            <a:r>
              <a:rPr sz="1400" spc="-110" dirty="0">
                <a:solidFill>
                  <a:srgbClr val="FB9400"/>
                </a:solidFill>
                <a:latin typeface="Verdana"/>
                <a:cs typeface="Verdana"/>
              </a:rPr>
              <a:t>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B9400"/>
              </a:buClr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marR="62230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When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developer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commits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9400"/>
                </a:solidFill>
                <a:latin typeface="Verdana"/>
                <a:cs typeface="Verdana"/>
              </a:rPr>
              <a:t>code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change,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FB9400"/>
                </a:solidFill>
                <a:latin typeface="Verdana"/>
                <a:cs typeface="Verdana"/>
              </a:rPr>
              <a:t>CI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server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sees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change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automatically 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performs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build,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also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executing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automated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tests.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B9400"/>
              </a:buClr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This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Verdana"/>
                <a:cs typeface="Verdana"/>
              </a:rPr>
              <a:t>occurs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multiple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times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FB9400"/>
                </a:solidFill>
                <a:latin typeface="Verdana"/>
                <a:cs typeface="Verdana"/>
              </a:rPr>
              <a:t>day.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B9400"/>
              </a:buClr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marR="448309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If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there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is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any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problem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with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build,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FB9400"/>
                </a:solidFill>
                <a:latin typeface="Verdana"/>
                <a:cs typeface="Verdana"/>
              </a:rPr>
              <a:t>CI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server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immediately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automatically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9400"/>
                </a:solidFill>
                <a:latin typeface="Verdana"/>
                <a:cs typeface="Verdana"/>
              </a:rPr>
              <a:t>notifies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 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developers.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B9400"/>
              </a:buClr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If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anyone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commits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9400"/>
                </a:solidFill>
                <a:latin typeface="Verdana"/>
                <a:cs typeface="Verdana"/>
              </a:rPr>
              <a:t>code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that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“breaks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build”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they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are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responsible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for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fixing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problem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or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rolling 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back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their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changes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immediately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so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that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other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developers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can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continue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FB9400"/>
                </a:solidFill>
                <a:latin typeface="Verdana"/>
                <a:cs typeface="Verdana"/>
              </a:rPr>
              <a:t>working.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343598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/>
              <a:t>Why</a:t>
            </a:r>
            <a:r>
              <a:rPr sz="2000" spc="-275" dirty="0"/>
              <a:t> </a:t>
            </a:r>
            <a:r>
              <a:rPr sz="2000" spc="25" dirty="0"/>
              <a:t>do</a:t>
            </a:r>
            <a:r>
              <a:rPr sz="2000" spc="-270" dirty="0"/>
              <a:t> </a:t>
            </a:r>
            <a:r>
              <a:rPr sz="2000" spc="-10" dirty="0"/>
              <a:t>Continuous</a:t>
            </a:r>
            <a:r>
              <a:rPr sz="2000" spc="-270" dirty="0"/>
              <a:t> </a:t>
            </a:r>
            <a:r>
              <a:rPr sz="2000" spc="-60" dirty="0"/>
              <a:t>Integration?</a:t>
            </a:r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80" dirty="0">
                <a:latin typeface="Verdana"/>
                <a:cs typeface="Verdana"/>
              </a:rPr>
              <a:t>DevOps</a:t>
            </a:r>
            <a:r>
              <a:rPr spc="-155" dirty="0">
                <a:latin typeface="Verdana"/>
                <a:cs typeface="Verdana"/>
              </a:rPr>
              <a:t> </a:t>
            </a:r>
            <a:r>
              <a:rPr spc="-80" dirty="0">
                <a:latin typeface="Verdana"/>
                <a:cs typeface="Verdana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384" y="893063"/>
            <a:ext cx="8522208" cy="3569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55980"/>
            <a:ext cx="8021320" cy="315150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700" marR="108585">
              <a:lnSpc>
                <a:spcPts val="1510"/>
              </a:lnSpc>
              <a:spcBef>
                <a:spcPts val="284"/>
              </a:spcBef>
            </a:pPr>
            <a:r>
              <a:rPr sz="1400" spc="-90" dirty="0">
                <a:solidFill>
                  <a:srgbClr val="FFE2C3"/>
                </a:solidFill>
                <a:latin typeface="Verdana"/>
                <a:cs typeface="Verdana"/>
              </a:rPr>
              <a:t>Early </a:t>
            </a:r>
            <a:r>
              <a:rPr sz="1400" spc="-60" dirty="0">
                <a:solidFill>
                  <a:srgbClr val="FFE2C3"/>
                </a:solidFill>
                <a:latin typeface="Verdana"/>
                <a:cs typeface="Verdana"/>
              </a:rPr>
              <a:t>detection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certain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types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 </a:t>
            </a:r>
            <a:r>
              <a:rPr sz="1400" spc="-105" dirty="0">
                <a:solidFill>
                  <a:srgbClr val="FB9400"/>
                </a:solidFill>
                <a:latin typeface="Verdana"/>
                <a:cs typeface="Verdana"/>
              </a:rPr>
              <a:t>bugs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If </a:t>
            </a:r>
            <a:r>
              <a:rPr sz="1400" spc="-50" dirty="0">
                <a:solidFill>
                  <a:srgbClr val="FB9400"/>
                </a:solidFill>
                <a:latin typeface="Verdana"/>
                <a:cs typeface="Verdana"/>
              </a:rPr>
              <a:t>code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doesn’t compile or </a:t>
            </a:r>
            <a:r>
              <a:rPr sz="1400" spc="-110" dirty="0">
                <a:solidFill>
                  <a:srgbClr val="FB9400"/>
                </a:solidFill>
                <a:latin typeface="Verdana"/>
                <a:cs typeface="Verdana"/>
              </a:rPr>
              <a:t>an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automated </a:t>
            </a:r>
            <a:r>
              <a:rPr sz="1400" spc="-60" dirty="0">
                <a:solidFill>
                  <a:srgbClr val="FB9400"/>
                </a:solidFill>
                <a:latin typeface="Verdana"/>
                <a:cs typeface="Verdana"/>
              </a:rPr>
              <a:t>test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fails,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 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developers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are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9400"/>
                </a:solidFill>
                <a:latin typeface="Verdana"/>
                <a:cs typeface="Verdana"/>
              </a:rPr>
              <a:t>notified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can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fix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9400"/>
                </a:solidFill>
                <a:latin typeface="Verdana"/>
                <a:cs typeface="Verdana"/>
              </a:rPr>
              <a:t>it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immediately.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sooner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these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9400"/>
                </a:solidFill>
                <a:latin typeface="Verdana"/>
                <a:cs typeface="Verdana"/>
              </a:rPr>
              <a:t>bugs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are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detected,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easier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they  are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42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fix!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 marR="10795">
              <a:lnSpc>
                <a:spcPts val="1510"/>
              </a:lnSpc>
              <a:spcBef>
                <a:spcPts val="5"/>
              </a:spcBef>
            </a:pPr>
            <a:r>
              <a:rPr sz="1400" spc="-80" dirty="0">
                <a:solidFill>
                  <a:srgbClr val="FFE2C3"/>
                </a:solidFill>
                <a:latin typeface="Verdana"/>
                <a:cs typeface="Verdana"/>
              </a:rPr>
              <a:t>Eliminate</a:t>
            </a:r>
            <a:r>
              <a:rPr sz="1400" spc="-254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FE2C3"/>
                </a:solidFill>
                <a:latin typeface="Verdana"/>
                <a:cs typeface="Verdana"/>
              </a:rPr>
              <a:t>the</a:t>
            </a:r>
            <a:r>
              <a:rPr sz="1400" spc="-254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FE2C3"/>
                </a:solidFill>
                <a:latin typeface="Verdana"/>
                <a:cs typeface="Verdana"/>
              </a:rPr>
              <a:t>scramble</a:t>
            </a:r>
            <a:r>
              <a:rPr sz="1400" spc="-254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integrate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just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9400"/>
                </a:solidFill>
                <a:latin typeface="Verdana"/>
                <a:cs typeface="Verdana"/>
              </a:rPr>
              <a:t>before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9400"/>
                </a:solidFill>
                <a:latin typeface="Verdana"/>
                <a:cs typeface="Verdana"/>
              </a:rPr>
              <a:t>big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release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9400"/>
                </a:solidFill>
                <a:latin typeface="Verdana"/>
                <a:cs typeface="Verdana"/>
              </a:rPr>
              <a:t>code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is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constantly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9400"/>
                </a:solidFill>
                <a:latin typeface="Verdana"/>
                <a:cs typeface="Verdana"/>
              </a:rPr>
              <a:t>merged,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so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there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is 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no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need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Verdana"/>
                <a:cs typeface="Verdana"/>
              </a:rPr>
              <a:t>do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big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9400"/>
                </a:solidFill>
                <a:latin typeface="Verdana"/>
                <a:cs typeface="Verdana"/>
              </a:rPr>
              <a:t>merge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at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9400"/>
                </a:solidFill>
                <a:latin typeface="Verdana"/>
                <a:cs typeface="Verdana"/>
              </a:rPr>
              <a:t>end.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Makes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FE2C3"/>
                </a:solidFill>
                <a:latin typeface="Verdana"/>
                <a:cs typeface="Verdana"/>
              </a:rPr>
              <a:t>frequent</a:t>
            </a:r>
            <a:r>
              <a:rPr sz="1400" spc="-25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FE2C3"/>
                </a:solidFill>
                <a:latin typeface="Verdana"/>
                <a:cs typeface="Verdana"/>
              </a:rPr>
              <a:t>releases</a:t>
            </a:r>
            <a:r>
              <a:rPr sz="1400" spc="-25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possible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-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9400"/>
                </a:solidFill>
                <a:latin typeface="Verdana"/>
                <a:cs typeface="Verdana"/>
              </a:rPr>
              <a:t>Code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is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9400"/>
                </a:solidFill>
                <a:latin typeface="Verdana"/>
                <a:cs typeface="Verdana"/>
              </a:rPr>
              <a:t>always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in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state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that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can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be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deployed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production.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 marR="5080">
              <a:lnSpc>
                <a:spcPts val="1510"/>
              </a:lnSpc>
            </a:pP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Makes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FE2C3"/>
                </a:solidFill>
                <a:latin typeface="Verdana"/>
                <a:cs typeface="Verdana"/>
              </a:rPr>
              <a:t>continuous</a:t>
            </a:r>
            <a:r>
              <a:rPr sz="1400" spc="-25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FE2C3"/>
                </a:solidFill>
                <a:latin typeface="Verdana"/>
                <a:cs typeface="Verdana"/>
              </a:rPr>
              <a:t>testing</a:t>
            </a:r>
            <a:r>
              <a:rPr sz="1400" spc="-24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possible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Since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9400"/>
                </a:solidFill>
                <a:latin typeface="Verdana"/>
                <a:cs typeface="Verdana"/>
              </a:rPr>
              <a:t>code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can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9400"/>
                </a:solidFill>
                <a:latin typeface="Verdana"/>
                <a:cs typeface="Verdana"/>
              </a:rPr>
              <a:t>always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be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9400"/>
                </a:solidFill>
                <a:latin typeface="Verdana"/>
                <a:cs typeface="Verdana"/>
              </a:rPr>
              <a:t>run,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QA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testers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can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9400"/>
                </a:solidFill>
                <a:latin typeface="Verdana"/>
                <a:cs typeface="Verdana"/>
              </a:rPr>
              <a:t>get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their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hands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on  </a:t>
            </a:r>
            <a:r>
              <a:rPr sz="1400" spc="-50" dirty="0">
                <a:solidFill>
                  <a:srgbClr val="FB9400"/>
                </a:solidFill>
                <a:latin typeface="Verdana"/>
                <a:cs typeface="Verdana"/>
              </a:rPr>
              <a:t>it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all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throughout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development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process,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not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just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at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9400"/>
                </a:solidFill>
                <a:latin typeface="Verdana"/>
                <a:cs typeface="Verdana"/>
              </a:rPr>
              <a:t>end.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Encourages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FE2C3"/>
                </a:solidFill>
                <a:latin typeface="Verdana"/>
                <a:cs typeface="Verdana"/>
              </a:rPr>
              <a:t>good</a:t>
            </a:r>
            <a:r>
              <a:rPr sz="1400" spc="-24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FE2C3"/>
                </a:solidFill>
                <a:latin typeface="Verdana"/>
                <a:cs typeface="Verdana"/>
              </a:rPr>
              <a:t>coding</a:t>
            </a:r>
            <a:r>
              <a:rPr sz="1400" spc="-24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FE2C3"/>
                </a:solidFill>
                <a:latin typeface="Verdana"/>
                <a:cs typeface="Verdana"/>
              </a:rPr>
              <a:t>practices</a:t>
            </a:r>
            <a:r>
              <a:rPr sz="1400" spc="-254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Frequent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commits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encourages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simple,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modular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code.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79" y="4690871"/>
            <a:ext cx="291084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33767" y="4791864"/>
            <a:ext cx="1072515" cy="1600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950" b="1" spc="50" dirty="0">
                <a:solidFill>
                  <a:srgbClr val="595959"/>
                </a:solidFill>
                <a:latin typeface="Trebuchet MS"/>
                <a:cs typeface="Trebuchet MS"/>
              </a:rPr>
              <a:t>DevOps</a:t>
            </a:r>
            <a:r>
              <a:rPr sz="950" b="1" spc="-13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950" b="1" spc="25" dirty="0">
                <a:solidFill>
                  <a:srgbClr val="595959"/>
                </a:solidFill>
                <a:latin typeface="Trebuchet MS"/>
                <a:cs typeface="Trebuchet MS"/>
              </a:rPr>
              <a:t>Essentials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8055" y="975360"/>
            <a:ext cx="627888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DevOps</a:t>
            </a:r>
            <a:r>
              <a:rPr spc="-484" dirty="0"/>
              <a:t> </a:t>
            </a:r>
            <a:r>
              <a:rPr spc="-210" dirty="0"/>
              <a:t>Essentials</a:t>
            </a:r>
          </a:p>
        </p:txBody>
      </p:sp>
      <p:sp>
        <p:nvSpPr>
          <p:cNvPr id="10" name="object 10"/>
          <p:cNvSpPr/>
          <p:nvPr/>
        </p:nvSpPr>
        <p:spPr>
          <a:xfrm>
            <a:off x="1331975" y="3550920"/>
            <a:ext cx="6480048" cy="7955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14727" y="3453384"/>
            <a:ext cx="5169408" cy="10850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1600" y="3566243"/>
            <a:ext cx="6400800" cy="719455"/>
          </a:xfrm>
          <a:custGeom>
            <a:avLst/>
            <a:gdLst/>
            <a:ahLst/>
            <a:cxnLst/>
            <a:rect l="l" t="t" r="r" b="b"/>
            <a:pathLst>
              <a:path w="6400800" h="719454">
                <a:moveTo>
                  <a:pt x="0" y="719018"/>
                </a:moveTo>
                <a:lnTo>
                  <a:pt x="6400800" y="719018"/>
                </a:lnTo>
                <a:lnTo>
                  <a:pt x="6400800" y="0"/>
                </a:lnTo>
                <a:lnTo>
                  <a:pt x="0" y="0"/>
                </a:lnTo>
                <a:lnTo>
                  <a:pt x="0" y="719018"/>
                </a:lnTo>
                <a:close/>
              </a:path>
            </a:pathLst>
          </a:custGeom>
          <a:solidFill>
            <a:srgbClr val="000000">
              <a:alpha val="411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224087" y="3492500"/>
            <a:ext cx="4698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1305" marR="5080" indent="-153924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B9400"/>
                </a:solidFill>
                <a:latin typeface="Arial"/>
                <a:cs typeface="Arial"/>
              </a:rPr>
              <a:t>Continuous</a:t>
            </a:r>
            <a:r>
              <a:rPr sz="2400" spc="-254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FB9400"/>
                </a:solidFill>
                <a:latin typeface="Arial"/>
                <a:cs typeface="Arial"/>
              </a:rPr>
              <a:t>Delivery</a:t>
            </a:r>
            <a:r>
              <a:rPr sz="2400" spc="-254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B9400"/>
                </a:solidFill>
                <a:latin typeface="Arial"/>
                <a:cs typeface="Arial"/>
              </a:rPr>
              <a:t>and</a:t>
            </a:r>
            <a:r>
              <a:rPr sz="2400" spc="-2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FB9400"/>
                </a:solidFill>
                <a:latin typeface="Arial"/>
                <a:cs typeface="Arial"/>
              </a:rPr>
              <a:t>Continuous  </a:t>
            </a:r>
            <a:r>
              <a:rPr sz="2400" spc="-30" dirty="0">
                <a:solidFill>
                  <a:srgbClr val="FB9400"/>
                </a:solidFill>
                <a:latin typeface="Arial"/>
                <a:cs typeface="Arial"/>
              </a:rPr>
              <a:t>Deployment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18034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70" dirty="0"/>
              <a:t>Defining</a:t>
            </a:r>
            <a:r>
              <a:rPr sz="2000" spc="-315" dirty="0"/>
              <a:t> </a:t>
            </a:r>
            <a:r>
              <a:rPr sz="2000" spc="35" dirty="0"/>
              <a:t>DevOps</a:t>
            </a:r>
            <a:endParaRPr sz="2000"/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384" y="908303"/>
            <a:ext cx="8555736" cy="3224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8053070" cy="28073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b="1" spc="-130" dirty="0">
                <a:solidFill>
                  <a:srgbClr val="FB9400"/>
                </a:solidFill>
                <a:latin typeface="Verdana"/>
                <a:cs typeface="Verdana"/>
              </a:rPr>
              <a:t>DevOps </a:t>
            </a:r>
            <a:r>
              <a:rPr sz="1400" spc="-400" dirty="0">
                <a:solidFill>
                  <a:srgbClr val="FB9400"/>
                </a:solidFill>
                <a:latin typeface="Verdana"/>
                <a:cs typeface="Verdana"/>
              </a:rPr>
              <a:t>= </a:t>
            </a:r>
            <a:r>
              <a:rPr sz="1350" b="1" spc="-150" dirty="0">
                <a:solidFill>
                  <a:srgbClr val="FFE2C3"/>
                </a:solidFill>
                <a:latin typeface="Verdana"/>
                <a:cs typeface="Verdana"/>
              </a:rPr>
              <a:t>Dev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(Development) </a:t>
            </a:r>
            <a:r>
              <a:rPr sz="1400" spc="-400" dirty="0">
                <a:solidFill>
                  <a:srgbClr val="FB9400"/>
                </a:solidFill>
                <a:latin typeface="Verdana"/>
                <a:cs typeface="Verdana"/>
              </a:rPr>
              <a:t>+ </a:t>
            </a:r>
            <a:r>
              <a:rPr sz="1350" b="1" spc="-114" dirty="0">
                <a:solidFill>
                  <a:srgbClr val="FFE2C3"/>
                </a:solidFill>
                <a:latin typeface="Verdana"/>
                <a:cs typeface="Verdana"/>
              </a:rPr>
              <a:t>Ops</a:t>
            </a:r>
            <a:r>
              <a:rPr sz="1350" b="1" spc="-36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(Operations)</a:t>
            </a:r>
            <a:endParaRPr sz="1400" dirty="0">
              <a:latin typeface="Verdana"/>
              <a:cs typeface="Verdana"/>
            </a:endParaRPr>
          </a:p>
          <a:p>
            <a:pPr marL="12700" marR="3872865">
              <a:lnSpc>
                <a:spcPct val="271400"/>
              </a:lnSpc>
            </a:pP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Different people define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DevOps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in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variety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 </a:t>
            </a:r>
            <a:r>
              <a:rPr sz="1400" spc="-135" dirty="0">
                <a:solidFill>
                  <a:srgbClr val="FB9400"/>
                </a:solidFill>
                <a:latin typeface="Verdana"/>
                <a:cs typeface="Verdana"/>
              </a:rPr>
              <a:t>ways. 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This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9400"/>
                </a:solidFill>
                <a:latin typeface="Verdana"/>
                <a:cs typeface="Verdana"/>
              </a:rPr>
              <a:t>definition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from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Wikipedia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is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good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starting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point:</a:t>
            </a:r>
            <a:endParaRPr sz="1400" dirty="0">
              <a:latin typeface="Verdana"/>
              <a:cs typeface="Verdana"/>
            </a:endParaRPr>
          </a:p>
          <a:p>
            <a:pPr marL="498475" marR="924560">
              <a:lnSpc>
                <a:spcPct val="100000"/>
              </a:lnSpc>
              <a:spcBef>
                <a:spcPts val="1295"/>
              </a:spcBef>
            </a:pP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“DevOps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is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software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9400"/>
                </a:solidFill>
                <a:latin typeface="Verdana"/>
                <a:cs typeface="Verdana"/>
              </a:rPr>
              <a:t>engineering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50" b="1" spc="-114" dirty="0">
                <a:solidFill>
                  <a:srgbClr val="FFE2C3"/>
                </a:solidFill>
                <a:latin typeface="Verdana"/>
                <a:cs typeface="Verdana"/>
              </a:rPr>
              <a:t>culture</a:t>
            </a:r>
            <a:r>
              <a:rPr sz="1350" b="1" spc="-18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50" b="1" spc="-100" dirty="0">
                <a:solidFill>
                  <a:srgbClr val="FFE2C3"/>
                </a:solidFill>
                <a:latin typeface="Verdana"/>
                <a:cs typeface="Verdana"/>
              </a:rPr>
              <a:t>practice</a:t>
            </a:r>
            <a:r>
              <a:rPr sz="1350" b="1" spc="-18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that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9400"/>
                </a:solidFill>
                <a:latin typeface="Verdana"/>
                <a:cs typeface="Verdana"/>
              </a:rPr>
              <a:t>aims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at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unifying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software 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development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(Dev)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software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operation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FB9400"/>
                </a:solidFill>
                <a:latin typeface="Verdana"/>
                <a:cs typeface="Verdana"/>
              </a:rPr>
              <a:t>(Ops)...</a:t>
            </a:r>
            <a:endParaRPr sz="1400" dirty="0">
              <a:latin typeface="Verdana"/>
              <a:cs typeface="Verdana"/>
            </a:endParaRPr>
          </a:p>
          <a:p>
            <a:pPr marL="498475" marR="5080">
              <a:lnSpc>
                <a:spcPct val="100000"/>
              </a:lnSpc>
              <a:spcBef>
                <a:spcPts val="700"/>
              </a:spcBef>
            </a:pP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DevOps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9400"/>
                </a:solidFill>
                <a:latin typeface="Verdana"/>
                <a:cs typeface="Verdana"/>
              </a:rPr>
              <a:t>aims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at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shorter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development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cycles,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increased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deployment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frequency,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more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dependable 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releases,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in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9400"/>
                </a:solidFill>
                <a:latin typeface="Verdana"/>
                <a:cs typeface="Verdana"/>
              </a:rPr>
              <a:t>close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alignment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with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business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objectives.”</a:t>
            </a:r>
            <a:endParaRPr sz="1400" dirty="0">
              <a:latin typeface="Verdana"/>
              <a:cs typeface="Verdana"/>
            </a:endParaRPr>
          </a:p>
          <a:p>
            <a:pPr marL="927100">
              <a:lnSpc>
                <a:spcPct val="100000"/>
              </a:lnSpc>
              <a:spcBef>
                <a:spcPts val="720"/>
              </a:spcBef>
            </a:pP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-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Wikipedia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(Feb.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FB9400"/>
                </a:solidFill>
                <a:latin typeface="Verdana"/>
                <a:cs typeface="Verdana"/>
              </a:rPr>
              <a:t>2018)</a:t>
            </a:r>
            <a:endParaRPr sz="1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310705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85" dirty="0">
                <a:latin typeface="Verdana"/>
                <a:cs typeface="Verdana"/>
              </a:rPr>
              <a:t>What</a:t>
            </a:r>
            <a:r>
              <a:rPr sz="2000" spc="-360" dirty="0">
                <a:latin typeface="Verdana"/>
                <a:cs typeface="Verdana"/>
              </a:rPr>
              <a:t> </a:t>
            </a:r>
            <a:r>
              <a:rPr sz="2000" spc="-165" dirty="0">
                <a:latin typeface="Verdana"/>
                <a:cs typeface="Verdana"/>
              </a:rPr>
              <a:t>is</a:t>
            </a:r>
            <a:r>
              <a:rPr sz="2000" spc="-350" dirty="0">
                <a:latin typeface="Verdana"/>
                <a:cs typeface="Verdana"/>
              </a:rPr>
              <a:t> </a:t>
            </a:r>
            <a:r>
              <a:rPr sz="2000" spc="-150" dirty="0">
                <a:latin typeface="Verdana"/>
                <a:cs typeface="Verdana"/>
              </a:rPr>
              <a:t>Continuous</a:t>
            </a:r>
            <a:r>
              <a:rPr sz="2000" spc="-355" dirty="0">
                <a:latin typeface="Verdana"/>
                <a:cs typeface="Verdana"/>
              </a:rPr>
              <a:t> </a:t>
            </a:r>
            <a:r>
              <a:rPr sz="2000" spc="-200" dirty="0">
                <a:latin typeface="Verdana"/>
                <a:cs typeface="Verdana"/>
              </a:rPr>
              <a:t>Delivery?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50" dirty="0">
                <a:latin typeface="Trebuchet MS"/>
                <a:cs typeface="Trebuchet MS"/>
              </a:rPr>
              <a:t>DevOps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25" dirty="0">
                <a:latin typeface="Trebuchet MS"/>
                <a:cs typeface="Trebuchet MS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" y="896111"/>
            <a:ext cx="8528304" cy="22524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8039100" cy="1823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75" dirty="0">
                <a:solidFill>
                  <a:srgbClr val="FFE2C3"/>
                </a:solidFill>
                <a:latin typeface="Verdana"/>
                <a:cs typeface="Verdana"/>
              </a:rPr>
              <a:t>Continuous</a:t>
            </a:r>
            <a:r>
              <a:rPr sz="1400" spc="-254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FE2C3"/>
                </a:solidFill>
                <a:latin typeface="Verdana"/>
                <a:cs typeface="Verdana"/>
              </a:rPr>
              <a:t>Delivery</a:t>
            </a:r>
            <a:r>
              <a:rPr sz="1400" spc="-24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FFFFFF"/>
                </a:solidFill>
                <a:latin typeface="Verdana"/>
                <a:cs typeface="Verdana"/>
              </a:rPr>
              <a:t>(CD)</a:t>
            </a:r>
            <a:r>
              <a:rPr sz="1400" spc="-145" dirty="0">
                <a:solidFill>
                  <a:srgbClr val="FB9400"/>
                </a:solidFill>
                <a:latin typeface="Verdana"/>
                <a:cs typeface="Verdana"/>
              </a:rPr>
              <a:t>: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Verdana"/>
                <a:cs typeface="Verdana"/>
              </a:rPr>
              <a:t>practice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continuously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maintaining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9400"/>
                </a:solidFill>
                <a:latin typeface="Verdana"/>
                <a:cs typeface="Verdana"/>
              </a:rPr>
              <a:t>code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in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deployable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state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marR="51435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Regardless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whether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or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not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decision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is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made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deploy,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9400"/>
                </a:solidFill>
                <a:latin typeface="Verdana"/>
                <a:cs typeface="Verdana"/>
              </a:rPr>
              <a:t>code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is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9400"/>
                </a:solidFill>
                <a:latin typeface="Verdana"/>
                <a:cs typeface="Verdana"/>
              </a:rPr>
              <a:t>always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in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state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that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is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able 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be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deployed.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20" dirty="0">
                <a:solidFill>
                  <a:srgbClr val="FB9400"/>
                </a:solidFill>
                <a:latin typeface="Verdana"/>
                <a:cs typeface="Verdana"/>
              </a:rPr>
              <a:t>Some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use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terms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continuous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delivery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continuous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deployment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interchangeably,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or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simply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use 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6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abbreviation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CD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3583304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85" dirty="0">
                <a:latin typeface="Verdana"/>
                <a:cs typeface="Verdana"/>
              </a:rPr>
              <a:t>What</a:t>
            </a:r>
            <a:r>
              <a:rPr sz="2000" spc="-360" dirty="0">
                <a:latin typeface="Verdana"/>
                <a:cs typeface="Verdana"/>
              </a:rPr>
              <a:t> </a:t>
            </a:r>
            <a:r>
              <a:rPr sz="2000" spc="-165" dirty="0">
                <a:latin typeface="Verdana"/>
                <a:cs typeface="Verdana"/>
              </a:rPr>
              <a:t>is</a:t>
            </a:r>
            <a:r>
              <a:rPr sz="2000" spc="-355" dirty="0">
                <a:latin typeface="Verdana"/>
                <a:cs typeface="Verdana"/>
              </a:rPr>
              <a:t> </a:t>
            </a:r>
            <a:r>
              <a:rPr sz="2000" spc="-150" dirty="0">
                <a:latin typeface="Verdana"/>
                <a:cs typeface="Verdana"/>
              </a:rPr>
              <a:t>Continuous</a:t>
            </a:r>
            <a:r>
              <a:rPr sz="2000" spc="-355" dirty="0">
                <a:latin typeface="Verdana"/>
                <a:cs typeface="Verdana"/>
              </a:rPr>
              <a:t> </a:t>
            </a:r>
            <a:r>
              <a:rPr sz="2000" spc="-175" dirty="0">
                <a:latin typeface="Verdana"/>
                <a:cs typeface="Verdana"/>
              </a:rPr>
              <a:t>Deployment?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50" dirty="0">
                <a:latin typeface="Trebuchet MS"/>
                <a:cs typeface="Trebuchet MS"/>
              </a:rPr>
              <a:t>DevOps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25" dirty="0">
                <a:latin typeface="Trebuchet MS"/>
                <a:cs typeface="Trebuchet MS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" y="896111"/>
            <a:ext cx="8418576" cy="3624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7927975" cy="3194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5" dirty="0">
                <a:solidFill>
                  <a:srgbClr val="FFE2C3"/>
                </a:solidFill>
                <a:latin typeface="Arial"/>
                <a:cs typeface="Arial"/>
              </a:rPr>
              <a:t>Continuous</a:t>
            </a:r>
            <a:r>
              <a:rPr sz="1400" spc="-150" dirty="0">
                <a:solidFill>
                  <a:srgbClr val="FFE2C3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FE2C3"/>
                </a:solidFill>
                <a:latin typeface="Arial"/>
                <a:cs typeface="Arial"/>
              </a:rPr>
              <a:t>Deployment:</a:t>
            </a:r>
            <a:r>
              <a:rPr sz="1400" spc="-135" dirty="0">
                <a:solidFill>
                  <a:srgbClr val="FFE2C3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B9400"/>
                </a:solidFill>
                <a:latin typeface="Arial"/>
                <a:cs typeface="Arial"/>
              </a:rPr>
              <a:t>practice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FB9400"/>
                </a:solidFill>
                <a:latin typeface="Arial"/>
                <a:cs typeface="Arial"/>
              </a:rPr>
              <a:t>of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0" dirty="0">
                <a:solidFill>
                  <a:srgbClr val="FB9400"/>
                </a:solidFill>
                <a:latin typeface="Arial"/>
                <a:cs typeface="Arial"/>
              </a:rPr>
              <a:t>frequently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deploying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small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code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Arial"/>
                <a:cs typeface="Arial"/>
              </a:rPr>
              <a:t>changes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FB9400"/>
                </a:solidFill>
                <a:latin typeface="Arial"/>
                <a:cs typeface="Arial"/>
              </a:rPr>
              <a:t>to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production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marR="155575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Continuous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delivery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B9400"/>
                </a:solidFill>
                <a:latin typeface="Arial"/>
                <a:cs typeface="Arial"/>
              </a:rPr>
              <a:t>is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B9400"/>
                </a:solidFill>
                <a:latin typeface="Arial"/>
                <a:cs typeface="Arial"/>
              </a:rPr>
              <a:t>keeping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code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in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Arial"/>
                <a:cs typeface="Arial"/>
              </a:rPr>
              <a:t>a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deployable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state.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Continuous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deployment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B9400"/>
                </a:solidFill>
                <a:latin typeface="Arial"/>
                <a:cs typeface="Arial"/>
              </a:rPr>
              <a:t>is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actually 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doing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deployment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0" dirty="0">
                <a:solidFill>
                  <a:srgbClr val="FB9400"/>
                </a:solidFill>
                <a:latin typeface="Arial"/>
                <a:cs typeface="Arial"/>
              </a:rPr>
              <a:t>frequently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spc="-35" dirty="0">
                <a:solidFill>
                  <a:srgbClr val="FB9400"/>
                </a:solidFill>
                <a:latin typeface="Arial"/>
                <a:cs typeface="Arial"/>
              </a:rPr>
              <a:t>Some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companies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FB9400"/>
                </a:solidFill>
                <a:latin typeface="Arial"/>
                <a:cs typeface="Arial"/>
              </a:rPr>
              <a:t>that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B9400"/>
                </a:solidFill>
                <a:latin typeface="Arial"/>
                <a:cs typeface="Arial"/>
              </a:rPr>
              <a:t>do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Arial"/>
                <a:cs typeface="Arial"/>
              </a:rPr>
              <a:t>continuous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deployment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deploy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FB9400"/>
                </a:solidFill>
                <a:latin typeface="Arial"/>
                <a:cs typeface="Arial"/>
              </a:rPr>
              <a:t>to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production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0" dirty="0">
                <a:solidFill>
                  <a:srgbClr val="FB9400"/>
                </a:solidFill>
                <a:latin typeface="Arial"/>
                <a:cs typeface="Arial"/>
              </a:rPr>
              <a:t>multiple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times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Arial"/>
                <a:cs typeface="Arial"/>
              </a:rPr>
              <a:t>a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day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There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B9400"/>
                </a:solidFill>
                <a:latin typeface="Arial"/>
                <a:cs typeface="Arial"/>
              </a:rPr>
              <a:t>is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no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Arial"/>
                <a:cs typeface="Arial"/>
              </a:rPr>
              <a:t>standard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FB9400"/>
                </a:solidFill>
                <a:latin typeface="Arial"/>
                <a:cs typeface="Arial"/>
              </a:rPr>
              <a:t>for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how</a:t>
            </a:r>
            <a:r>
              <a:rPr sz="14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45" dirty="0">
                <a:solidFill>
                  <a:srgbClr val="FB9400"/>
                </a:solidFill>
                <a:latin typeface="Arial"/>
                <a:cs typeface="Arial"/>
              </a:rPr>
              <a:t>often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you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should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deploy,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FB9400"/>
                </a:solidFill>
                <a:latin typeface="Arial"/>
                <a:cs typeface="Arial"/>
              </a:rPr>
              <a:t>but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in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B9400"/>
                </a:solidFill>
                <a:latin typeface="Arial"/>
                <a:cs typeface="Arial"/>
              </a:rPr>
              <a:t>general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more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45" dirty="0">
                <a:solidFill>
                  <a:srgbClr val="FB9400"/>
                </a:solidFill>
                <a:latin typeface="Arial"/>
                <a:cs typeface="Arial"/>
              </a:rPr>
              <a:t>often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you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deploy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  better!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marR="1651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spc="30" dirty="0">
                <a:solidFill>
                  <a:srgbClr val="FB9400"/>
                </a:solidFill>
                <a:latin typeface="Arial"/>
                <a:cs typeface="Arial"/>
              </a:rPr>
              <a:t>With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Arial"/>
                <a:cs typeface="Arial"/>
              </a:rPr>
              <a:t>continuous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deployment,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Arial"/>
                <a:cs typeface="Arial"/>
              </a:rPr>
              <a:t>deployments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FB9400"/>
                </a:solidFill>
                <a:latin typeface="Arial"/>
                <a:cs typeface="Arial"/>
              </a:rPr>
              <a:t>to</a:t>
            </a:r>
            <a:r>
              <a:rPr sz="14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production</a:t>
            </a:r>
            <a:r>
              <a:rPr sz="14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are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B9400"/>
                </a:solidFill>
                <a:latin typeface="Arial"/>
                <a:cs typeface="Arial"/>
              </a:rPr>
              <a:t>routine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and</a:t>
            </a:r>
            <a:r>
              <a:rPr sz="14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commonplace.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B9400"/>
                </a:solidFill>
                <a:latin typeface="Arial"/>
                <a:cs typeface="Arial"/>
              </a:rPr>
              <a:t>They</a:t>
            </a:r>
            <a:r>
              <a:rPr sz="14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are  </a:t>
            </a:r>
            <a:r>
              <a:rPr sz="1400" spc="50" dirty="0">
                <a:solidFill>
                  <a:srgbClr val="FB9400"/>
                </a:solidFill>
                <a:latin typeface="Arial"/>
                <a:cs typeface="Arial"/>
              </a:rPr>
              <a:t>not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Arial"/>
                <a:cs typeface="Arial"/>
              </a:rPr>
              <a:t>a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Arial"/>
                <a:cs typeface="Arial"/>
              </a:rPr>
              <a:t>big,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scary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Arial"/>
                <a:cs typeface="Arial"/>
              </a:rPr>
              <a:t>event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7465059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45" dirty="0">
                <a:latin typeface="Arial"/>
                <a:cs typeface="Arial"/>
              </a:rPr>
              <a:t>What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does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Continuous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Delivery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and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Continuous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Deployment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look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spc="-105" dirty="0">
                <a:latin typeface="Arial"/>
                <a:cs typeface="Arial"/>
              </a:rPr>
              <a:t>like?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50" dirty="0">
                <a:latin typeface="Trebuchet MS"/>
                <a:cs typeface="Trebuchet MS"/>
              </a:rPr>
              <a:t>DevOps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25" dirty="0">
                <a:latin typeface="Trebuchet MS"/>
                <a:cs typeface="Trebuchet MS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0623" y="902208"/>
            <a:ext cx="8503920" cy="3624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4267"/>
            <a:ext cx="8028305" cy="3210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marR="193040" indent="-285750">
              <a:lnSpc>
                <a:spcPct val="100000"/>
              </a:lnSpc>
              <a:spcBef>
                <a:spcPts val="95"/>
              </a:spcBef>
              <a:buChar char="•"/>
              <a:tabLst>
                <a:tab pos="297815" algn="l"/>
                <a:tab pos="298450" algn="l"/>
              </a:tabLst>
            </a:pPr>
            <a:r>
              <a:rPr sz="1300" spc="-35" dirty="0">
                <a:solidFill>
                  <a:srgbClr val="FB9400"/>
                </a:solidFill>
                <a:latin typeface="Arial"/>
                <a:cs typeface="Arial"/>
              </a:rPr>
              <a:t>Each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FB9400"/>
                </a:solidFill>
                <a:latin typeface="Arial"/>
                <a:cs typeface="Arial"/>
              </a:rPr>
              <a:t>version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50" dirty="0">
                <a:solidFill>
                  <a:srgbClr val="FB9400"/>
                </a:solidFill>
                <a:latin typeface="Arial"/>
                <a:cs typeface="Arial"/>
              </a:rPr>
              <a:t>of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30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10" dirty="0">
                <a:solidFill>
                  <a:srgbClr val="FB9400"/>
                </a:solidFill>
                <a:latin typeface="Arial"/>
                <a:cs typeface="Arial"/>
              </a:rPr>
              <a:t>code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40" dirty="0">
                <a:solidFill>
                  <a:srgbClr val="FB9400"/>
                </a:solidFill>
                <a:latin typeface="Arial"/>
                <a:cs typeface="Arial"/>
              </a:rPr>
              <a:t>goes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FB9400"/>
                </a:solidFill>
                <a:latin typeface="Arial"/>
                <a:cs typeface="Arial"/>
              </a:rPr>
              <a:t>through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50" dirty="0">
                <a:solidFill>
                  <a:srgbClr val="FB9400"/>
                </a:solidFill>
                <a:latin typeface="Arial"/>
                <a:cs typeface="Arial"/>
              </a:rPr>
              <a:t>a</a:t>
            </a:r>
            <a:r>
              <a:rPr sz="13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15" dirty="0">
                <a:solidFill>
                  <a:srgbClr val="FB9400"/>
                </a:solidFill>
                <a:latin typeface="Arial"/>
                <a:cs typeface="Arial"/>
              </a:rPr>
              <a:t>series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50" dirty="0">
                <a:solidFill>
                  <a:srgbClr val="FB9400"/>
                </a:solidFill>
                <a:latin typeface="Arial"/>
                <a:cs typeface="Arial"/>
              </a:rPr>
              <a:t>of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25" dirty="0">
                <a:solidFill>
                  <a:srgbClr val="FB9400"/>
                </a:solidFill>
                <a:latin typeface="Arial"/>
                <a:cs typeface="Arial"/>
              </a:rPr>
              <a:t>stages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FB9400"/>
                </a:solidFill>
                <a:latin typeface="Arial"/>
                <a:cs typeface="Arial"/>
              </a:rPr>
              <a:t>such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50" dirty="0">
                <a:solidFill>
                  <a:srgbClr val="FB9400"/>
                </a:solidFill>
                <a:latin typeface="Arial"/>
                <a:cs typeface="Arial"/>
              </a:rPr>
              <a:t>as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20" dirty="0">
                <a:solidFill>
                  <a:srgbClr val="FB9400"/>
                </a:solidFill>
                <a:latin typeface="Arial"/>
                <a:cs typeface="Arial"/>
              </a:rPr>
              <a:t>automated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FB9400"/>
                </a:solidFill>
                <a:latin typeface="Arial"/>
                <a:cs typeface="Arial"/>
              </a:rPr>
              <a:t>build,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20" dirty="0">
                <a:solidFill>
                  <a:srgbClr val="FB9400"/>
                </a:solidFill>
                <a:latin typeface="Arial"/>
                <a:cs typeface="Arial"/>
              </a:rPr>
              <a:t>automated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FB9400"/>
                </a:solidFill>
                <a:latin typeface="Arial"/>
                <a:cs typeface="Arial"/>
              </a:rPr>
              <a:t>testing,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FB9400"/>
                </a:solidFill>
                <a:latin typeface="Arial"/>
                <a:cs typeface="Arial"/>
              </a:rPr>
              <a:t>and  manual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5" dirty="0">
                <a:solidFill>
                  <a:srgbClr val="FB9400"/>
                </a:solidFill>
                <a:latin typeface="Arial"/>
                <a:cs typeface="Arial"/>
              </a:rPr>
              <a:t>acceptance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FB9400"/>
                </a:solidFill>
                <a:latin typeface="Arial"/>
                <a:cs typeface="Arial"/>
              </a:rPr>
              <a:t>testing.</a:t>
            </a:r>
            <a:r>
              <a:rPr sz="13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15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FB9400"/>
                </a:solidFill>
                <a:latin typeface="Arial"/>
                <a:cs typeface="Arial"/>
              </a:rPr>
              <a:t>result</a:t>
            </a:r>
            <a:r>
              <a:rPr sz="1300" spc="-12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50" dirty="0">
                <a:solidFill>
                  <a:srgbClr val="FB9400"/>
                </a:solidFill>
                <a:latin typeface="Arial"/>
                <a:cs typeface="Arial"/>
              </a:rPr>
              <a:t>of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20" dirty="0">
                <a:solidFill>
                  <a:srgbClr val="FB9400"/>
                </a:solidFill>
                <a:latin typeface="Arial"/>
                <a:cs typeface="Arial"/>
              </a:rPr>
              <a:t>this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FB9400"/>
                </a:solidFill>
                <a:latin typeface="Arial"/>
                <a:cs typeface="Arial"/>
              </a:rPr>
              <a:t>process</a:t>
            </a:r>
            <a:r>
              <a:rPr sz="13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FB9400"/>
                </a:solidFill>
                <a:latin typeface="Arial"/>
                <a:cs typeface="Arial"/>
              </a:rPr>
              <a:t>is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25" dirty="0">
                <a:solidFill>
                  <a:srgbClr val="FB9400"/>
                </a:solidFill>
                <a:latin typeface="Arial"/>
                <a:cs typeface="Arial"/>
              </a:rPr>
              <a:t>an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B9400"/>
                </a:solidFill>
                <a:latin typeface="Arial"/>
                <a:cs typeface="Arial"/>
              </a:rPr>
              <a:t>artifact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30" dirty="0">
                <a:solidFill>
                  <a:srgbClr val="FB9400"/>
                </a:solidFill>
                <a:latin typeface="Arial"/>
                <a:cs typeface="Arial"/>
              </a:rPr>
              <a:t>or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30" dirty="0">
                <a:solidFill>
                  <a:srgbClr val="FB9400"/>
                </a:solidFill>
                <a:latin typeface="Arial"/>
                <a:cs typeface="Arial"/>
              </a:rPr>
              <a:t>package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45" dirty="0">
                <a:solidFill>
                  <a:srgbClr val="FB9400"/>
                </a:solidFill>
                <a:latin typeface="Arial"/>
                <a:cs typeface="Arial"/>
              </a:rPr>
              <a:t>that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FB9400"/>
                </a:solidFill>
                <a:latin typeface="Arial"/>
                <a:cs typeface="Arial"/>
              </a:rPr>
              <a:t>is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FB9400"/>
                </a:solidFill>
                <a:latin typeface="Arial"/>
                <a:cs typeface="Arial"/>
              </a:rPr>
              <a:t>able</a:t>
            </a:r>
            <a:r>
              <a:rPr sz="13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65" dirty="0">
                <a:solidFill>
                  <a:srgbClr val="FB9400"/>
                </a:solidFill>
                <a:latin typeface="Arial"/>
                <a:cs typeface="Arial"/>
              </a:rPr>
              <a:t>to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5" dirty="0">
                <a:solidFill>
                  <a:srgbClr val="FB9400"/>
                </a:solidFill>
                <a:latin typeface="Arial"/>
                <a:cs typeface="Arial"/>
              </a:rPr>
              <a:t>be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FB9400"/>
                </a:solidFill>
                <a:latin typeface="Arial"/>
                <a:cs typeface="Arial"/>
              </a:rPr>
              <a:t>deployed.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B9400"/>
              </a:buClr>
              <a:buFont typeface="Arial"/>
              <a:buChar char="•"/>
            </a:pPr>
            <a:endParaRPr sz="160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00000"/>
              </a:lnSpc>
              <a:spcBef>
                <a:spcPts val="919"/>
              </a:spcBef>
              <a:buChar char="•"/>
              <a:tabLst>
                <a:tab pos="297815" algn="l"/>
                <a:tab pos="298450" algn="l"/>
              </a:tabLst>
            </a:pPr>
            <a:r>
              <a:rPr sz="1300" spc="-15" dirty="0">
                <a:solidFill>
                  <a:srgbClr val="FB9400"/>
                </a:solidFill>
                <a:latin typeface="Arial"/>
                <a:cs typeface="Arial"/>
              </a:rPr>
              <a:t>When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30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FB9400"/>
                </a:solidFill>
                <a:latin typeface="Arial"/>
                <a:cs typeface="Arial"/>
              </a:rPr>
              <a:t>decision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FB9400"/>
                </a:solidFill>
                <a:latin typeface="Arial"/>
                <a:cs typeface="Arial"/>
              </a:rPr>
              <a:t>is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FB9400"/>
                </a:solidFill>
                <a:latin typeface="Arial"/>
                <a:cs typeface="Arial"/>
              </a:rPr>
              <a:t>made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65" dirty="0">
                <a:solidFill>
                  <a:srgbClr val="FB9400"/>
                </a:solidFill>
                <a:latin typeface="Arial"/>
                <a:cs typeface="Arial"/>
              </a:rPr>
              <a:t>to</a:t>
            </a:r>
            <a:r>
              <a:rPr sz="1300" spc="-12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FB9400"/>
                </a:solidFill>
                <a:latin typeface="Arial"/>
                <a:cs typeface="Arial"/>
              </a:rPr>
              <a:t>deploy,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30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FB9400"/>
                </a:solidFill>
                <a:latin typeface="Arial"/>
                <a:cs typeface="Arial"/>
              </a:rPr>
              <a:t>deployment</a:t>
            </a:r>
            <a:r>
              <a:rPr sz="1300" spc="-12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FB9400"/>
                </a:solidFill>
                <a:latin typeface="Arial"/>
                <a:cs typeface="Arial"/>
              </a:rPr>
              <a:t>is</a:t>
            </a:r>
            <a:r>
              <a:rPr sz="1300" spc="-12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10" dirty="0">
                <a:solidFill>
                  <a:srgbClr val="FFE2C3"/>
                </a:solidFill>
                <a:latin typeface="Arial"/>
                <a:cs typeface="Arial"/>
              </a:rPr>
              <a:t>automated</a:t>
            </a:r>
            <a:r>
              <a:rPr sz="1300" spc="10" dirty="0">
                <a:solidFill>
                  <a:srgbClr val="FB9400"/>
                </a:solidFill>
                <a:latin typeface="Arial"/>
                <a:cs typeface="Arial"/>
              </a:rPr>
              <a:t>.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10" dirty="0">
                <a:solidFill>
                  <a:srgbClr val="FB9400"/>
                </a:solidFill>
                <a:latin typeface="Arial"/>
                <a:cs typeface="Arial"/>
              </a:rPr>
              <a:t>What</a:t>
            </a:r>
            <a:r>
              <a:rPr sz="1300" spc="-12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30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20" dirty="0">
                <a:solidFill>
                  <a:srgbClr val="FB9400"/>
                </a:solidFill>
                <a:latin typeface="Arial"/>
                <a:cs typeface="Arial"/>
              </a:rPr>
              <a:t>automated</a:t>
            </a:r>
            <a:r>
              <a:rPr sz="1300" spc="-12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FB9400"/>
                </a:solidFill>
                <a:latin typeface="Arial"/>
                <a:cs typeface="Arial"/>
              </a:rPr>
              <a:t>deployment</a:t>
            </a:r>
            <a:r>
              <a:rPr sz="1300" spc="-12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15" dirty="0">
                <a:solidFill>
                  <a:srgbClr val="FB9400"/>
                </a:solidFill>
                <a:latin typeface="Arial"/>
                <a:cs typeface="Arial"/>
              </a:rPr>
              <a:t>looks  like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FB9400"/>
                </a:solidFill>
                <a:latin typeface="Arial"/>
                <a:cs typeface="Arial"/>
              </a:rPr>
              <a:t>depends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5" dirty="0">
                <a:solidFill>
                  <a:srgbClr val="FB9400"/>
                </a:solidFill>
                <a:latin typeface="Arial"/>
                <a:cs typeface="Arial"/>
              </a:rPr>
              <a:t>on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30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FB9400"/>
                </a:solidFill>
                <a:latin typeface="Arial"/>
                <a:cs typeface="Arial"/>
              </a:rPr>
              <a:t>architecture,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50" dirty="0">
                <a:solidFill>
                  <a:srgbClr val="FB9400"/>
                </a:solidFill>
                <a:latin typeface="Arial"/>
                <a:cs typeface="Arial"/>
              </a:rPr>
              <a:t>but</a:t>
            </a:r>
            <a:r>
              <a:rPr sz="1300" spc="-12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5" dirty="0">
                <a:solidFill>
                  <a:srgbClr val="FB9400"/>
                </a:solidFill>
                <a:latin typeface="Arial"/>
                <a:cs typeface="Arial"/>
              </a:rPr>
              <a:t>no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B9400"/>
                </a:solidFill>
                <a:latin typeface="Arial"/>
                <a:cs typeface="Arial"/>
              </a:rPr>
              <a:t>matter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10" dirty="0">
                <a:solidFill>
                  <a:srgbClr val="FB9400"/>
                </a:solidFill>
                <a:latin typeface="Arial"/>
                <a:cs typeface="Arial"/>
              </a:rPr>
              <a:t>what</a:t>
            </a:r>
            <a:r>
              <a:rPr sz="1300" spc="-12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30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25" dirty="0">
                <a:solidFill>
                  <a:srgbClr val="FB9400"/>
                </a:solidFill>
                <a:latin typeface="Arial"/>
                <a:cs typeface="Arial"/>
              </a:rPr>
              <a:t>architecture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40" dirty="0">
                <a:solidFill>
                  <a:srgbClr val="FB9400"/>
                </a:solidFill>
                <a:latin typeface="Arial"/>
                <a:cs typeface="Arial"/>
              </a:rPr>
              <a:t>is,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30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FB9400"/>
                </a:solidFill>
                <a:latin typeface="Arial"/>
                <a:cs typeface="Arial"/>
              </a:rPr>
              <a:t>deployment</a:t>
            </a:r>
            <a:r>
              <a:rPr sz="1300" spc="-12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FB9400"/>
                </a:solidFill>
                <a:latin typeface="Arial"/>
                <a:cs typeface="Arial"/>
              </a:rPr>
              <a:t>is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10" dirty="0">
                <a:solidFill>
                  <a:srgbClr val="FB9400"/>
                </a:solidFill>
                <a:latin typeface="Arial"/>
                <a:cs typeface="Arial"/>
              </a:rPr>
              <a:t>automated.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B9400"/>
              </a:buClr>
              <a:buFont typeface="Arial"/>
              <a:buChar char="•"/>
            </a:pPr>
            <a:endParaRPr sz="1600">
              <a:latin typeface="Times New Roman"/>
              <a:cs typeface="Times New Roman"/>
            </a:endParaRPr>
          </a:p>
          <a:p>
            <a:pPr marL="298450" marR="708025" indent="-285750">
              <a:lnSpc>
                <a:spcPct val="100000"/>
              </a:lnSpc>
              <a:spcBef>
                <a:spcPts val="919"/>
              </a:spcBef>
              <a:buChar char="•"/>
              <a:tabLst>
                <a:tab pos="297815" algn="l"/>
                <a:tab pos="298450" algn="l"/>
              </a:tabLst>
            </a:pPr>
            <a:r>
              <a:rPr sz="1300" spc="35" dirty="0">
                <a:solidFill>
                  <a:srgbClr val="FB9400"/>
                </a:solidFill>
                <a:latin typeface="Arial"/>
                <a:cs typeface="Arial"/>
              </a:rPr>
              <a:t>If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50" dirty="0">
                <a:solidFill>
                  <a:srgbClr val="FB9400"/>
                </a:solidFill>
                <a:latin typeface="Arial"/>
                <a:cs typeface="Arial"/>
              </a:rPr>
              <a:t>a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FB9400"/>
                </a:solidFill>
                <a:latin typeface="Arial"/>
                <a:cs typeface="Arial"/>
              </a:rPr>
              <a:t>deployment</a:t>
            </a:r>
            <a:r>
              <a:rPr sz="1300" spc="-12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30" dirty="0">
                <a:solidFill>
                  <a:srgbClr val="FB9400"/>
                </a:solidFill>
                <a:latin typeface="Arial"/>
                <a:cs typeface="Arial"/>
              </a:rPr>
              <a:t>causes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50" dirty="0">
                <a:solidFill>
                  <a:srgbClr val="FB9400"/>
                </a:solidFill>
                <a:latin typeface="Arial"/>
                <a:cs typeface="Arial"/>
              </a:rPr>
              <a:t>a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10" dirty="0">
                <a:solidFill>
                  <a:srgbClr val="FB9400"/>
                </a:solidFill>
                <a:latin typeface="Arial"/>
                <a:cs typeface="Arial"/>
              </a:rPr>
              <a:t>problem,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60" dirty="0">
                <a:solidFill>
                  <a:srgbClr val="FB9400"/>
                </a:solidFill>
                <a:latin typeface="Arial"/>
                <a:cs typeface="Arial"/>
              </a:rPr>
              <a:t>it</a:t>
            </a:r>
            <a:r>
              <a:rPr sz="1300" spc="-12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FB9400"/>
                </a:solidFill>
                <a:latin typeface="Arial"/>
                <a:cs typeface="Arial"/>
              </a:rPr>
              <a:t>is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FB9400"/>
                </a:solidFill>
                <a:latin typeface="Arial"/>
                <a:cs typeface="Arial"/>
              </a:rPr>
              <a:t>quickly</a:t>
            </a:r>
            <a:r>
              <a:rPr sz="1300" spc="-12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FB9400"/>
                </a:solidFill>
                <a:latin typeface="Arial"/>
                <a:cs typeface="Arial"/>
              </a:rPr>
              <a:t>and</a:t>
            </a:r>
            <a:r>
              <a:rPr sz="1300" spc="-12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FB9400"/>
                </a:solidFill>
                <a:latin typeface="Arial"/>
                <a:cs typeface="Arial"/>
              </a:rPr>
              <a:t>reliably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FFE2C3"/>
                </a:solidFill>
                <a:latin typeface="Arial"/>
                <a:cs typeface="Arial"/>
              </a:rPr>
              <a:t>rolled</a:t>
            </a:r>
            <a:r>
              <a:rPr sz="1300" spc="-125" dirty="0">
                <a:solidFill>
                  <a:srgbClr val="FFE2C3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FFE2C3"/>
                </a:solidFill>
                <a:latin typeface="Arial"/>
                <a:cs typeface="Arial"/>
              </a:rPr>
              <a:t>back</a:t>
            </a:r>
            <a:r>
              <a:rPr sz="1300" spc="-130" dirty="0">
                <a:solidFill>
                  <a:srgbClr val="FFE2C3"/>
                </a:solidFill>
                <a:latin typeface="Arial"/>
                <a:cs typeface="Arial"/>
              </a:rPr>
              <a:t> </a:t>
            </a:r>
            <a:r>
              <a:rPr sz="1300" spc="-30" dirty="0">
                <a:solidFill>
                  <a:srgbClr val="FB9400"/>
                </a:solidFill>
                <a:latin typeface="Arial"/>
                <a:cs typeface="Arial"/>
              </a:rPr>
              <a:t>using</a:t>
            </a:r>
            <a:r>
              <a:rPr sz="1300" spc="-12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25" dirty="0">
                <a:solidFill>
                  <a:srgbClr val="FB9400"/>
                </a:solidFill>
                <a:latin typeface="Arial"/>
                <a:cs typeface="Arial"/>
              </a:rPr>
              <a:t>an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20" dirty="0">
                <a:solidFill>
                  <a:srgbClr val="FB9400"/>
                </a:solidFill>
                <a:latin typeface="Arial"/>
                <a:cs typeface="Arial"/>
              </a:rPr>
              <a:t>automated</a:t>
            </a:r>
            <a:r>
              <a:rPr sz="1300" spc="-12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FB9400"/>
                </a:solidFill>
                <a:latin typeface="Arial"/>
                <a:cs typeface="Arial"/>
              </a:rPr>
              <a:t>process  </a:t>
            </a:r>
            <a:r>
              <a:rPr sz="1300" spc="15" dirty="0">
                <a:solidFill>
                  <a:srgbClr val="FB9400"/>
                </a:solidFill>
                <a:latin typeface="Arial"/>
                <a:cs typeface="Arial"/>
              </a:rPr>
              <a:t>(hopefully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25" dirty="0">
                <a:solidFill>
                  <a:srgbClr val="FB9400"/>
                </a:solidFill>
                <a:latin typeface="Arial"/>
                <a:cs typeface="Arial"/>
              </a:rPr>
              <a:t>before</a:t>
            </a:r>
            <a:r>
              <a:rPr sz="13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50" dirty="0">
                <a:solidFill>
                  <a:srgbClr val="FB9400"/>
                </a:solidFill>
                <a:latin typeface="Arial"/>
                <a:cs typeface="Arial"/>
              </a:rPr>
              <a:t>a</a:t>
            </a:r>
            <a:r>
              <a:rPr sz="13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20" dirty="0">
                <a:solidFill>
                  <a:srgbClr val="FB9400"/>
                </a:solidFill>
                <a:latin typeface="Arial"/>
                <a:cs typeface="Arial"/>
              </a:rPr>
              <a:t>customer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15" dirty="0">
                <a:solidFill>
                  <a:srgbClr val="FB9400"/>
                </a:solidFill>
                <a:latin typeface="Arial"/>
                <a:cs typeface="Arial"/>
              </a:rPr>
              <a:t>even</a:t>
            </a:r>
            <a:r>
              <a:rPr sz="13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10" dirty="0">
                <a:solidFill>
                  <a:srgbClr val="FB9400"/>
                </a:solidFill>
                <a:latin typeface="Arial"/>
                <a:cs typeface="Arial"/>
              </a:rPr>
              <a:t>notices</a:t>
            </a:r>
            <a:r>
              <a:rPr sz="13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30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3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20" dirty="0">
                <a:solidFill>
                  <a:srgbClr val="FB9400"/>
                </a:solidFill>
                <a:latin typeface="Arial"/>
                <a:cs typeface="Arial"/>
              </a:rPr>
              <a:t>problem!)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B9400"/>
              </a:buClr>
              <a:buFont typeface="Arial"/>
              <a:buChar char="•"/>
            </a:pPr>
            <a:endParaRPr sz="1600">
              <a:latin typeface="Times New Roman"/>
              <a:cs typeface="Times New Roman"/>
            </a:endParaRPr>
          </a:p>
          <a:p>
            <a:pPr marL="298450" marR="290195" indent="-285750">
              <a:lnSpc>
                <a:spcPct val="100000"/>
              </a:lnSpc>
              <a:spcBef>
                <a:spcPts val="919"/>
              </a:spcBef>
              <a:buChar char="•"/>
              <a:tabLst>
                <a:tab pos="297815" algn="l"/>
                <a:tab pos="298450" algn="l"/>
              </a:tabLst>
            </a:pPr>
            <a:r>
              <a:rPr sz="1300" spc="-30" dirty="0">
                <a:solidFill>
                  <a:srgbClr val="FB9400"/>
                </a:solidFill>
                <a:latin typeface="Arial"/>
                <a:cs typeface="Arial"/>
              </a:rPr>
              <a:t>Rollbacks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10" dirty="0">
                <a:solidFill>
                  <a:srgbClr val="FB9400"/>
                </a:solidFill>
                <a:latin typeface="Arial"/>
                <a:cs typeface="Arial"/>
              </a:rPr>
              <a:t>aren’t</a:t>
            </a:r>
            <a:r>
              <a:rPr sz="1300" spc="-12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50" dirty="0">
                <a:solidFill>
                  <a:srgbClr val="FB9400"/>
                </a:solidFill>
                <a:latin typeface="Arial"/>
                <a:cs typeface="Arial"/>
              </a:rPr>
              <a:t>a</a:t>
            </a:r>
            <a:r>
              <a:rPr sz="13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15" dirty="0">
                <a:solidFill>
                  <a:srgbClr val="FB9400"/>
                </a:solidFill>
                <a:latin typeface="Arial"/>
                <a:cs typeface="Arial"/>
              </a:rPr>
              <a:t>big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FB9400"/>
                </a:solidFill>
                <a:latin typeface="Arial"/>
                <a:cs typeface="Arial"/>
              </a:rPr>
              <a:t>deal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15" dirty="0">
                <a:solidFill>
                  <a:srgbClr val="FB9400"/>
                </a:solidFill>
                <a:latin typeface="Arial"/>
                <a:cs typeface="Arial"/>
              </a:rPr>
              <a:t>because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30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FB9400"/>
                </a:solidFill>
                <a:latin typeface="Arial"/>
                <a:cs typeface="Arial"/>
              </a:rPr>
              <a:t>developers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FB9400"/>
                </a:solidFill>
                <a:latin typeface="Arial"/>
                <a:cs typeface="Arial"/>
              </a:rPr>
              <a:t>can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10" dirty="0">
                <a:solidFill>
                  <a:srgbClr val="FB9400"/>
                </a:solidFill>
                <a:latin typeface="Arial"/>
                <a:cs typeface="Arial"/>
              </a:rPr>
              <a:t>redeploy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50" dirty="0">
                <a:solidFill>
                  <a:srgbClr val="FB9400"/>
                </a:solidFill>
                <a:latin typeface="Arial"/>
                <a:cs typeface="Arial"/>
              </a:rPr>
              <a:t>a</a:t>
            </a:r>
            <a:r>
              <a:rPr sz="13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20" dirty="0">
                <a:solidFill>
                  <a:srgbClr val="FB9400"/>
                </a:solidFill>
                <a:latin typeface="Arial"/>
                <a:cs typeface="Arial"/>
              </a:rPr>
              <a:t>fixed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FB9400"/>
                </a:solidFill>
                <a:latin typeface="Arial"/>
                <a:cs typeface="Arial"/>
              </a:rPr>
              <a:t>version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50" dirty="0">
                <a:solidFill>
                  <a:srgbClr val="FB9400"/>
                </a:solidFill>
                <a:latin typeface="Arial"/>
                <a:cs typeface="Arial"/>
              </a:rPr>
              <a:t>as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FB9400"/>
                </a:solidFill>
                <a:latin typeface="Arial"/>
                <a:cs typeface="Arial"/>
              </a:rPr>
              <a:t>soon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50" dirty="0">
                <a:solidFill>
                  <a:srgbClr val="FB9400"/>
                </a:solidFill>
                <a:latin typeface="Arial"/>
                <a:cs typeface="Arial"/>
              </a:rPr>
              <a:t>as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20" dirty="0">
                <a:solidFill>
                  <a:srgbClr val="FB9400"/>
                </a:solidFill>
                <a:latin typeface="Arial"/>
                <a:cs typeface="Arial"/>
              </a:rPr>
              <a:t>they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FB9400"/>
                </a:solidFill>
                <a:latin typeface="Arial"/>
                <a:cs typeface="Arial"/>
              </a:rPr>
              <a:t>have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FB9400"/>
                </a:solidFill>
                <a:latin typeface="Arial"/>
                <a:cs typeface="Arial"/>
              </a:rPr>
              <a:t>one  </a:t>
            </a:r>
            <a:r>
              <a:rPr sz="1300" spc="-20" dirty="0">
                <a:solidFill>
                  <a:srgbClr val="FB9400"/>
                </a:solidFill>
                <a:latin typeface="Arial"/>
                <a:cs typeface="Arial"/>
              </a:rPr>
              <a:t>available.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B9400"/>
              </a:buClr>
              <a:buFont typeface="Arial"/>
              <a:buChar char="•"/>
            </a:pPr>
            <a:endParaRPr sz="16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919"/>
              </a:spcBef>
              <a:buChar char="•"/>
              <a:tabLst>
                <a:tab pos="297815" algn="l"/>
                <a:tab pos="298450" algn="l"/>
              </a:tabLst>
            </a:pPr>
            <a:r>
              <a:rPr sz="1300" spc="-25" dirty="0">
                <a:solidFill>
                  <a:srgbClr val="FB9400"/>
                </a:solidFill>
                <a:latin typeface="Arial"/>
                <a:cs typeface="Arial"/>
              </a:rPr>
              <a:t>No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FB9400"/>
                </a:solidFill>
                <a:latin typeface="Arial"/>
                <a:cs typeface="Arial"/>
              </a:rPr>
              <a:t>one</a:t>
            </a:r>
            <a:r>
              <a:rPr sz="13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FB9400"/>
                </a:solidFill>
                <a:latin typeface="Arial"/>
                <a:cs typeface="Arial"/>
              </a:rPr>
              <a:t>grips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30" dirty="0">
                <a:solidFill>
                  <a:srgbClr val="FB9400"/>
                </a:solidFill>
                <a:latin typeface="Arial"/>
                <a:cs typeface="Arial"/>
              </a:rPr>
              <a:t>their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25" dirty="0">
                <a:solidFill>
                  <a:srgbClr val="FB9400"/>
                </a:solidFill>
                <a:latin typeface="Arial"/>
                <a:cs typeface="Arial"/>
              </a:rPr>
              <a:t>desk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5" dirty="0">
                <a:solidFill>
                  <a:srgbClr val="FB9400"/>
                </a:solidFill>
                <a:latin typeface="Arial"/>
                <a:cs typeface="Arial"/>
              </a:rPr>
              <a:t>in</a:t>
            </a:r>
            <a:r>
              <a:rPr sz="13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FB9400"/>
                </a:solidFill>
                <a:latin typeface="Arial"/>
                <a:cs typeface="Arial"/>
              </a:rPr>
              <a:t>fear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FB9400"/>
                </a:solidFill>
                <a:latin typeface="Arial"/>
                <a:cs typeface="Arial"/>
              </a:rPr>
              <a:t>during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50" dirty="0">
                <a:solidFill>
                  <a:srgbClr val="FB9400"/>
                </a:solidFill>
                <a:latin typeface="Arial"/>
                <a:cs typeface="Arial"/>
              </a:rPr>
              <a:t>a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10" dirty="0">
                <a:solidFill>
                  <a:srgbClr val="FB9400"/>
                </a:solidFill>
                <a:latin typeface="Arial"/>
                <a:cs typeface="Arial"/>
              </a:rPr>
              <a:t>deployment,</a:t>
            </a:r>
            <a:r>
              <a:rPr sz="13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15" dirty="0">
                <a:solidFill>
                  <a:srgbClr val="FB9400"/>
                </a:solidFill>
                <a:latin typeface="Arial"/>
                <a:cs typeface="Arial"/>
              </a:rPr>
              <a:t>even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50" dirty="0">
                <a:solidFill>
                  <a:srgbClr val="FB9400"/>
                </a:solidFill>
                <a:latin typeface="Arial"/>
                <a:cs typeface="Arial"/>
              </a:rPr>
              <a:t>if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30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FB9400"/>
                </a:solidFill>
                <a:latin typeface="Arial"/>
                <a:cs typeface="Arial"/>
              </a:rPr>
              <a:t>deployment</a:t>
            </a:r>
            <a:r>
              <a:rPr sz="1300" spc="-13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FB9400"/>
                </a:solidFill>
                <a:latin typeface="Arial"/>
                <a:cs typeface="Arial"/>
              </a:rPr>
              <a:t>does</a:t>
            </a:r>
            <a:r>
              <a:rPr sz="13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25" dirty="0">
                <a:solidFill>
                  <a:srgbClr val="FB9400"/>
                </a:solidFill>
                <a:latin typeface="Arial"/>
                <a:cs typeface="Arial"/>
              </a:rPr>
              <a:t>cause</a:t>
            </a:r>
            <a:r>
              <a:rPr sz="13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-50" dirty="0">
                <a:solidFill>
                  <a:srgbClr val="FB9400"/>
                </a:solidFill>
                <a:latin typeface="Arial"/>
                <a:cs typeface="Arial"/>
              </a:rPr>
              <a:t>a</a:t>
            </a:r>
            <a:r>
              <a:rPr sz="13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00" spc="5" dirty="0">
                <a:solidFill>
                  <a:srgbClr val="FB9400"/>
                </a:solidFill>
                <a:latin typeface="Arial"/>
                <a:cs typeface="Arial"/>
              </a:rPr>
              <a:t>problem.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62515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25" dirty="0">
                <a:latin typeface="Verdana"/>
                <a:cs typeface="Verdana"/>
              </a:rPr>
              <a:t>Why</a:t>
            </a:r>
            <a:r>
              <a:rPr sz="2000" spc="-350" dirty="0">
                <a:latin typeface="Verdana"/>
                <a:cs typeface="Verdana"/>
              </a:rPr>
              <a:t> </a:t>
            </a:r>
            <a:r>
              <a:rPr sz="2000" spc="-110" dirty="0">
                <a:latin typeface="Verdana"/>
                <a:cs typeface="Verdana"/>
              </a:rPr>
              <a:t>do</a:t>
            </a:r>
            <a:r>
              <a:rPr sz="2000" spc="-345" dirty="0">
                <a:latin typeface="Verdana"/>
                <a:cs typeface="Verdana"/>
              </a:rPr>
              <a:t> </a:t>
            </a:r>
            <a:r>
              <a:rPr sz="2000" spc="-150" dirty="0">
                <a:latin typeface="Verdana"/>
                <a:cs typeface="Verdana"/>
              </a:rPr>
              <a:t>Continuous</a:t>
            </a:r>
            <a:r>
              <a:rPr sz="2000" spc="-345" dirty="0">
                <a:latin typeface="Verdana"/>
                <a:cs typeface="Verdana"/>
              </a:rPr>
              <a:t> </a:t>
            </a:r>
            <a:r>
              <a:rPr sz="2000" spc="-200" dirty="0">
                <a:latin typeface="Verdana"/>
                <a:cs typeface="Verdana"/>
              </a:rPr>
              <a:t>Delivery</a:t>
            </a:r>
            <a:r>
              <a:rPr sz="2000" spc="-350" dirty="0">
                <a:latin typeface="Verdana"/>
                <a:cs typeface="Verdana"/>
              </a:rPr>
              <a:t> </a:t>
            </a:r>
            <a:r>
              <a:rPr sz="2000" spc="-170" dirty="0">
                <a:latin typeface="Verdana"/>
                <a:cs typeface="Verdana"/>
              </a:rPr>
              <a:t>and</a:t>
            </a:r>
            <a:r>
              <a:rPr sz="2000" spc="-335" dirty="0">
                <a:latin typeface="Verdana"/>
                <a:cs typeface="Verdana"/>
              </a:rPr>
              <a:t> </a:t>
            </a:r>
            <a:r>
              <a:rPr sz="2000" spc="-150" dirty="0">
                <a:latin typeface="Verdana"/>
                <a:cs typeface="Verdana"/>
              </a:rPr>
              <a:t>Continuous</a:t>
            </a:r>
            <a:r>
              <a:rPr sz="2000" spc="-345" dirty="0">
                <a:latin typeface="Verdana"/>
                <a:cs typeface="Verdana"/>
              </a:rPr>
              <a:t> </a:t>
            </a:r>
            <a:r>
              <a:rPr sz="2000" spc="-170" dirty="0">
                <a:latin typeface="Verdana"/>
                <a:cs typeface="Verdana"/>
              </a:rPr>
              <a:t>Deployment?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50" dirty="0">
                <a:latin typeface="Trebuchet MS"/>
                <a:cs typeface="Trebuchet MS"/>
              </a:rPr>
              <a:t>DevOps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25" dirty="0">
                <a:latin typeface="Trebuchet MS"/>
                <a:cs typeface="Trebuchet MS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" y="896111"/>
            <a:ext cx="8500872" cy="3553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59028"/>
            <a:ext cx="8020684" cy="31496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280"/>
              </a:spcBef>
            </a:pPr>
            <a:r>
              <a:rPr sz="1300" spc="-70" dirty="0">
                <a:solidFill>
                  <a:srgbClr val="FFE2C3"/>
                </a:solidFill>
                <a:latin typeface="Verdana"/>
                <a:cs typeface="Verdana"/>
              </a:rPr>
              <a:t>Faster</a:t>
            </a:r>
            <a:r>
              <a:rPr sz="1300" spc="-22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FFE2C3"/>
                </a:solidFill>
                <a:latin typeface="Verdana"/>
                <a:cs typeface="Verdana"/>
              </a:rPr>
              <a:t>time-to-market</a:t>
            </a:r>
            <a:r>
              <a:rPr sz="1300" spc="-22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300" spc="-13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B9400"/>
                </a:solidFill>
                <a:latin typeface="Verdana"/>
                <a:cs typeface="Verdana"/>
              </a:rPr>
              <a:t>Get</a:t>
            </a:r>
            <a:r>
              <a:rPr sz="1300" spc="-21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B9400"/>
                </a:solidFill>
                <a:latin typeface="Verdana"/>
                <a:cs typeface="Verdana"/>
              </a:rPr>
              <a:t>features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FB9400"/>
                </a:solidFill>
                <a:latin typeface="Verdana"/>
                <a:cs typeface="Verdana"/>
              </a:rPr>
              <a:t>into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90" dirty="0">
                <a:solidFill>
                  <a:srgbClr val="FB9400"/>
                </a:solidFill>
                <a:latin typeface="Verdana"/>
                <a:cs typeface="Verdana"/>
              </a:rPr>
              <a:t>hands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300" spc="-22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FB9400"/>
                </a:solidFill>
                <a:latin typeface="Verdana"/>
                <a:cs typeface="Verdana"/>
              </a:rPr>
              <a:t>customers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FB9400"/>
                </a:solidFill>
                <a:latin typeface="Verdana"/>
                <a:cs typeface="Verdana"/>
              </a:rPr>
              <a:t>more</a:t>
            </a:r>
            <a:r>
              <a:rPr sz="1300" spc="-22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FB9400"/>
                </a:solidFill>
                <a:latin typeface="Verdana"/>
                <a:cs typeface="Verdana"/>
              </a:rPr>
              <a:t>quickly</a:t>
            </a:r>
            <a:r>
              <a:rPr sz="1300" spc="-22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FB9400"/>
                </a:solidFill>
                <a:latin typeface="Verdana"/>
                <a:cs typeface="Verdana"/>
              </a:rPr>
              <a:t>rather</a:t>
            </a:r>
            <a:r>
              <a:rPr sz="1300" spc="-22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FB9400"/>
                </a:solidFill>
                <a:latin typeface="Verdana"/>
                <a:cs typeface="Verdana"/>
              </a:rPr>
              <a:t>than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100" dirty="0">
                <a:solidFill>
                  <a:srgbClr val="FB9400"/>
                </a:solidFill>
                <a:latin typeface="Verdana"/>
                <a:cs typeface="Verdana"/>
              </a:rPr>
              <a:t>waiting</a:t>
            </a:r>
            <a:r>
              <a:rPr sz="1300" spc="-22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FB9400"/>
                </a:solidFill>
                <a:latin typeface="Verdana"/>
                <a:cs typeface="Verdana"/>
              </a:rPr>
              <a:t>for</a:t>
            </a:r>
            <a:r>
              <a:rPr sz="1300" spc="-22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105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100" dirty="0">
                <a:solidFill>
                  <a:srgbClr val="FB9400"/>
                </a:solidFill>
                <a:latin typeface="Verdana"/>
                <a:cs typeface="Verdana"/>
              </a:rPr>
              <a:t>lengthy  </a:t>
            </a:r>
            <a:r>
              <a:rPr sz="1300" spc="-80" dirty="0">
                <a:solidFill>
                  <a:srgbClr val="FB9400"/>
                </a:solidFill>
                <a:latin typeface="Verdana"/>
                <a:cs typeface="Verdana"/>
              </a:rPr>
              <a:t>deployment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FB9400"/>
                </a:solidFill>
                <a:latin typeface="Verdana"/>
                <a:cs typeface="Verdana"/>
              </a:rPr>
              <a:t>process</a:t>
            </a:r>
            <a:r>
              <a:rPr sz="13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B9400"/>
                </a:solidFill>
                <a:latin typeface="Verdana"/>
                <a:cs typeface="Verdana"/>
              </a:rPr>
              <a:t>that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B9400"/>
                </a:solidFill>
                <a:latin typeface="Verdana"/>
                <a:cs typeface="Verdana"/>
              </a:rPr>
              <a:t>doesn’t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FB9400"/>
                </a:solidFill>
                <a:latin typeface="Verdana"/>
                <a:cs typeface="Verdana"/>
              </a:rPr>
              <a:t>happen</a:t>
            </a:r>
            <a:r>
              <a:rPr sz="13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FB9400"/>
                </a:solidFill>
                <a:latin typeface="Verdana"/>
                <a:cs typeface="Verdana"/>
              </a:rPr>
              <a:t>often.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 marR="302260">
              <a:lnSpc>
                <a:spcPts val="1420"/>
              </a:lnSpc>
            </a:pPr>
            <a:r>
              <a:rPr sz="1300" spc="-85" dirty="0">
                <a:solidFill>
                  <a:srgbClr val="FFE2C3"/>
                </a:solidFill>
                <a:latin typeface="Verdana"/>
                <a:cs typeface="Verdana"/>
              </a:rPr>
              <a:t>Fewer</a:t>
            </a:r>
            <a:r>
              <a:rPr sz="1300" spc="-22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FFE2C3"/>
                </a:solidFill>
                <a:latin typeface="Verdana"/>
                <a:cs typeface="Verdana"/>
              </a:rPr>
              <a:t>problems</a:t>
            </a:r>
            <a:r>
              <a:rPr sz="1300" spc="-22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FE2C3"/>
                </a:solidFill>
                <a:latin typeface="Verdana"/>
                <a:cs typeface="Verdana"/>
              </a:rPr>
              <a:t>caused</a:t>
            </a:r>
            <a:r>
              <a:rPr sz="1300" spc="-22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300" spc="-90" dirty="0">
                <a:solidFill>
                  <a:srgbClr val="FFE2C3"/>
                </a:solidFill>
                <a:latin typeface="Verdana"/>
                <a:cs typeface="Verdana"/>
              </a:rPr>
              <a:t>by</a:t>
            </a:r>
            <a:r>
              <a:rPr sz="1300" spc="-22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FE2C3"/>
                </a:solidFill>
                <a:latin typeface="Verdana"/>
                <a:cs typeface="Verdana"/>
              </a:rPr>
              <a:t>the</a:t>
            </a:r>
            <a:r>
              <a:rPr sz="1300" spc="-22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FFE2C3"/>
                </a:solidFill>
                <a:latin typeface="Verdana"/>
                <a:cs typeface="Verdana"/>
              </a:rPr>
              <a:t>deployment</a:t>
            </a:r>
            <a:r>
              <a:rPr sz="1300" spc="-22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FFE2C3"/>
                </a:solidFill>
                <a:latin typeface="Verdana"/>
                <a:cs typeface="Verdana"/>
              </a:rPr>
              <a:t>process</a:t>
            </a:r>
            <a:r>
              <a:rPr sz="1300" spc="-22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300" spc="-13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FB9400"/>
                </a:solidFill>
                <a:latin typeface="Verdana"/>
                <a:cs typeface="Verdana"/>
              </a:rPr>
              <a:t>Since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FB9400"/>
                </a:solidFill>
                <a:latin typeface="Verdana"/>
                <a:cs typeface="Verdana"/>
              </a:rPr>
              <a:t>deployment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FB9400"/>
                </a:solidFill>
                <a:latin typeface="Verdana"/>
                <a:cs typeface="Verdana"/>
              </a:rPr>
              <a:t>process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B9400"/>
                </a:solidFill>
                <a:latin typeface="Verdana"/>
                <a:cs typeface="Verdana"/>
              </a:rPr>
              <a:t>is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B9400"/>
                </a:solidFill>
                <a:latin typeface="Verdana"/>
                <a:cs typeface="Verdana"/>
              </a:rPr>
              <a:t>frequently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100" dirty="0">
                <a:solidFill>
                  <a:srgbClr val="FB9400"/>
                </a:solidFill>
                <a:latin typeface="Verdana"/>
                <a:cs typeface="Verdana"/>
              </a:rPr>
              <a:t>used,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114" dirty="0">
                <a:solidFill>
                  <a:srgbClr val="FB9400"/>
                </a:solidFill>
                <a:latin typeface="Verdana"/>
                <a:cs typeface="Verdana"/>
              </a:rPr>
              <a:t>any  </a:t>
            </a:r>
            <a:r>
              <a:rPr sz="1300" spc="-75" dirty="0">
                <a:solidFill>
                  <a:srgbClr val="FB9400"/>
                </a:solidFill>
                <a:latin typeface="Verdana"/>
                <a:cs typeface="Verdana"/>
              </a:rPr>
              <a:t>problems</a:t>
            </a:r>
            <a:r>
              <a:rPr sz="13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FB9400"/>
                </a:solidFill>
                <a:latin typeface="Verdana"/>
                <a:cs typeface="Verdana"/>
              </a:rPr>
              <a:t>with</a:t>
            </a:r>
            <a:r>
              <a:rPr sz="13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3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FB9400"/>
                </a:solidFill>
                <a:latin typeface="Verdana"/>
                <a:cs typeface="Verdana"/>
              </a:rPr>
              <a:t>process</a:t>
            </a:r>
            <a:r>
              <a:rPr sz="13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FB9400"/>
                </a:solidFill>
                <a:latin typeface="Verdana"/>
                <a:cs typeface="Verdana"/>
              </a:rPr>
              <a:t>are</a:t>
            </a:r>
            <a:r>
              <a:rPr sz="13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FB9400"/>
                </a:solidFill>
                <a:latin typeface="Verdana"/>
                <a:cs typeface="Verdana"/>
              </a:rPr>
              <a:t>more</a:t>
            </a:r>
            <a:r>
              <a:rPr sz="13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FB9400"/>
                </a:solidFill>
                <a:latin typeface="Verdana"/>
                <a:cs typeface="Verdana"/>
              </a:rPr>
              <a:t>easily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FB9400"/>
                </a:solidFill>
                <a:latin typeface="Verdana"/>
                <a:cs typeface="Verdana"/>
              </a:rPr>
              <a:t>discovered.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 marR="264160">
              <a:lnSpc>
                <a:spcPts val="1390"/>
              </a:lnSpc>
            </a:pPr>
            <a:r>
              <a:rPr sz="1300" spc="-80" dirty="0">
                <a:solidFill>
                  <a:srgbClr val="FFE2C3"/>
                </a:solidFill>
                <a:latin typeface="Verdana"/>
                <a:cs typeface="Verdana"/>
              </a:rPr>
              <a:t>Lower</a:t>
            </a:r>
            <a:r>
              <a:rPr sz="1300" spc="-22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300" spc="-95" dirty="0">
                <a:solidFill>
                  <a:srgbClr val="FFE2C3"/>
                </a:solidFill>
                <a:latin typeface="Verdana"/>
                <a:cs typeface="Verdana"/>
              </a:rPr>
              <a:t>risk</a:t>
            </a:r>
            <a:r>
              <a:rPr sz="1300" spc="-229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300" spc="-13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FB9400"/>
                </a:solidFill>
                <a:latin typeface="Verdana"/>
                <a:cs typeface="Verdana"/>
              </a:rPr>
              <a:t>more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95" dirty="0">
                <a:solidFill>
                  <a:srgbClr val="FB9400"/>
                </a:solidFill>
                <a:latin typeface="Verdana"/>
                <a:cs typeface="Verdana"/>
              </a:rPr>
              <a:t>changes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FB9400"/>
                </a:solidFill>
                <a:latin typeface="Verdana"/>
                <a:cs typeface="Verdana"/>
              </a:rPr>
              <a:t>are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B9400"/>
                </a:solidFill>
                <a:latin typeface="Verdana"/>
                <a:cs typeface="Verdana"/>
              </a:rPr>
              <a:t>deployed</a:t>
            </a:r>
            <a:r>
              <a:rPr sz="1300" spc="-22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B9400"/>
                </a:solidFill>
                <a:latin typeface="Verdana"/>
                <a:cs typeface="Verdana"/>
              </a:rPr>
              <a:t>at</a:t>
            </a:r>
            <a:r>
              <a:rPr sz="1300" spc="-22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FB9400"/>
                </a:solidFill>
                <a:latin typeface="Verdana"/>
                <a:cs typeface="Verdana"/>
              </a:rPr>
              <a:t>once,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100" dirty="0">
                <a:solidFill>
                  <a:srgbClr val="FB9400"/>
                </a:solidFill>
                <a:latin typeface="Verdana"/>
                <a:cs typeface="Verdana"/>
              </a:rPr>
              <a:t>higher</a:t>
            </a:r>
            <a:r>
              <a:rPr sz="1300" spc="-22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114" dirty="0">
                <a:solidFill>
                  <a:srgbClr val="FB9400"/>
                </a:solidFill>
                <a:latin typeface="Verdana"/>
                <a:cs typeface="Verdana"/>
              </a:rPr>
              <a:t>risk.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B9400"/>
                </a:solidFill>
                <a:latin typeface="Verdana"/>
                <a:cs typeface="Verdana"/>
              </a:rPr>
              <a:t>Frequent</a:t>
            </a:r>
            <a:r>
              <a:rPr sz="1300" spc="-22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FB9400"/>
                </a:solidFill>
                <a:latin typeface="Verdana"/>
                <a:cs typeface="Verdana"/>
              </a:rPr>
              <a:t>deployments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300" spc="-22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FB9400"/>
                </a:solidFill>
                <a:latin typeface="Verdana"/>
                <a:cs typeface="Verdana"/>
              </a:rPr>
              <a:t>only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105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FB9400"/>
                </a:solidFill>
                <a:latin typeface="Verdana"/>
                <a:cs typeface="Verdana"/>
              </a:rPr>
              <a:t>few  </a:t>
            </a:r>
            <a:r>
              <a:rPr sz="1300" spc="-95" dirty="0">
                <a:solidFill>
                  <a:srgbClr val="FB9400"/>
                </a:solidFill>
                <a:latin typeface="Verdana"/>
                <a:cs typeface="Verdana"/>
              </a:rPr>
              <a:t>changes</a:t>
            </a:r>
            <a:r>
              <a:rPr sz="13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90" dirty="0">
                <a:solidFill>
                  <a:srgbClr val="FB9400"/>
                </a:solidFill>
                <a:latin typeface="Verdana"/>
                <a:cs typeface="Verdana"/>
              </a:rPr>
              <a:t>are</a:t>
            </a:r>
            <a:r>
              <a:rPr sz="13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FB9400"/>
                </a:solidFill>
                <a:latin typeface="Verdana"/>
                <a:cs typeface="Verdana"/>
              </a:rPr>
              <a:t>less</a:t>
            </a:r>
            <a:r>
              <a:rPr sz="13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114" dirty="0">
                <a:solidFill>
                  <a:srgbClr val="FB9400"/>
                </a:solidFill>
                <a:latin typeface="Verdana"/>
                <a:cs typeface="Verdana"/>
              </a:rPr>
              <a:t>risky.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 marR="40005">
              <a:lnSpc>
                <a:spcPts val="1420"/>
              </a:lnSpc>
            </a:pPr>
            <a:r>
              <a:rPr sz="1300" spc="-80" dirty="0">
                <a:solidFill>
                  <a:srgbClr val="FFE2C3"/>
                </a:solidFill>
                <a:latin typeface="Verdana"/>
                <a:cs typeface="Verdana"/>
              </a:rPr>
              <a:t>Reliable</a:t>
            </a:r>
            <a:r>
              <a:rPr sz="1300" spc="-22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FFE2C3"/>
                </a:solidFill>
                <a:latin typeface="Verdana"/>
                <a:cs typeface="Verdana"/>
              </a:rPr>
              <a:t>rollbacks</a:t>
            </a:r>
            <a:r>
              <a:rPr sz="1300" spc="-22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300" spc="-13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FB9400"/>
                </a:solidFill>
                <a:latin typeface="Verdana"/>
                <a:cs typeface="Verdana"/>
              </a:rPr>
              <a:t>Robust</a:t>
            </a:r>
            <a:r>
              <a:rPr sz="1300" spc="-22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FB9400"/>
                </a:solidFill>
                <a:latin typeface="Verdana"/>
                <a:cs typeface="Verdana"/>
              </a:rPr>
              <a:t>automation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105" dirty="0">
                <a:solidFill>
                  <a:srgbClr val="FB9400"/>
                </a:solidFill>
                <a:latin typeface="Verdana"/>
                <a:cs typeface="Verdana"/>
              </a:rPr>
              <a:t>means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FB9400"/>
                </a:solidFill>
                <a:latin typeface="Verdana"/>
                <a:cs typeface="Verdana"/>
              </a:rPr>
              <a:t>rollbacks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FB9400"/>
                </a:solidFill>
                <a:latin typeface="Verdana"/>
                <a:cs typeface="Verdana"/>
              </a:rPr>
              <a:t>are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105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B9400"/>
                </a:solidFill>
                <a:latin typeface="Verdana"/>
                <a:cs typeface="Verdana"/>
              </a:rPr>
              <a:t>reliable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130" dirty="0">
                <a:solidFill>
                  <a:srgbClr val="FB9400"/>
                </a:solidFill>
                <a:latin typeface="Verdana"/>
                <a:cs typeface="Verdana"/>
              </a:rPr>
              <a:t>way</a:t>
            </a:r>
            <a:r>
              <a:rPr sz="1300" spc="-22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40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FB9400"/>
                </a:solidFill>
                <a:latin typeface="Verdana"/>
                <a:cs typeface="Verdana"/>
              </a:rPr>
              <a:t>ensure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B9400"/>
                </a:solidFill>
                <a:latin typeface="Verdana"/>
                <a:cs typeface="Verdana"/>
              </a:rPr>
              <a:t>stability</a:t>
            </a:r>
            <a:r>
              <a:rPr sz="1300" spc="-22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40" dirty="0">
                <a:solidFill>
                  <a:srgbClr val="FB9400"/>
                </a:solidFill>
                <a:latin typeface="Verdana"/>
                <a:cs typeface="Verdana"/>
              </a:rPr>
              <a:t>for</a:t>
            </a:r>
            <a:r>
              <a:rPr sz="1300" spc="-22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FB9400"/>
                </a:solidFill>
                <a:latin typeface="Verdana"/>
                <a:cs typeface="Verdana"/>
              </a:rPr>
              <a:t>customers,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90" dirty="0">
                <a:solidFill>
                  <a:srgbClr val="FB9400"/>
                </a:solidFill>
                <a:latin typeface="Verdana"/>
                <a:cs typeface="Verdana"/>
              </a:rPr>
              <a:t>and  </a:t>
            </a:r>
            <a:r>
              <a:rPr sz="1300" spc="-75" dirty="0">
                <a:solidFill>
                  <a:srgbClr val="FB9400"/>
                </a:solidFill>
                <a:latin typeface="Verdana"/>
                <a:cs typeface="Verdana"/>
              </a:rPr>
              <a:t>rollbacks</a:t>
            </a:r>
            <a:r>
              <a:rPr sz="13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FB9400"/>
                </a:solidFill>
                <a:latin typeface="Verdana"/>
                <a:cs typeface="Verdana"/>
              </a:rPr>
              <a:t>don’t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FB9400"/>
                </a:solidFill>
                <a:latin typeface="Verdana"/>
                <a:cs typeface="Verdana"/>
              </a:rPr>
              <a:t>hurt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FB9400"/>
                </a:solidFill>
                <a:latin typeface="Verdana"/>
                <a:cs typeface="Verdana"/>
              </a:rPr>
              <a:t>developers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FB9400"/>
                </a:solidFill>
                <a:latin typeface="Verdana"/>
                <a:cs typeface="Verdana"/>
              </a:rPr>
              <a:t>because</a:t>
            </a:r>
            <a:r>
              <a:rPr sz="13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FB9400"/>
                </a:solidFill>
                <a:latin typeface="Verdana"/>
                <a:cs typeface="Verdana"/>
              </a:rPr>
              <a:t>they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B9400"/>
                </a:solidFill>
                <a:latin typeface="Verdana"/>
                <a:cs typeface="Verdana"/>
              </a:rPr>
              <a:t>can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FB9400"/>
                </a:solidFill>
                <a:latin typeface="Verdana"/>
                <a:cs typeface="Verdana"/>
              </a:rPr>
              <a:t>roll</a:t>
            </a:r>
            <a:r>
              <a:rPr sz="13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B9400"/>
                </a:solidFill>
                <a:latin typeface="Verdana"/>
                <a:cs typeface="Verdana"/>
              </a:rPr>
              <a:t>forward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FB9400"/>
                </a:solidFill>
                <a:latin typeface="Verdana"/>
                <a:cs typeface="Verdana"/>
              </a:rPr>
              <a:t>with</a:t>
            </a:r>
            <a:r>
              <a:rPr sz="13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105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FB9400"/>
                </a:solidFill>
                <a:latin typeface="Verdana"/>
                <a:cs typeface="Verdana"/>
              </a:rPr>
              <a:t>fix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95" dirty="0">
                <a:solidFill>
                  <a:srgbClr val="FB9400"/>
                </a:solidFill>
                <a:latin typeface="Verdana"/>
                <a:cs typeface="Verdana"/>
              </a:rPr>
              <a:t>as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FB9400"/>
                </a:solidFill>
                <a:latin typeface="Verdana"/>
                <a:cs typeface="Verdana"/>
              </a:rPr>
              <a:t>soon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95" dirty="0">
                <a:solidFill>
                  <a:srgbClr val="FB9400"/>
                </a:solidFill>
                <a:latin typeface="Verdana"/>
                <a:cs typeface="Verdana"/>
              </a:rPr>
              <a:t>as</a:t>
            </a:r>
            <a:r>
              <a:rPr sz="13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FB9400"/>
                </a:solidFill>
                <a:latin typeface="Verdana"/>
                <a:cs typeface="Verdana"/>
              </a:rPr>
              <a:t>they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105" dirty="0">
                <a:solidFill>
                  <a:srgbClr val="FB9400"/>
                </a:solidFill>
                <a:latin typeface="Verdana"/>
                <a:cs typeface="Verdana"/>
              </a:rPr>
              <a:t>have</a:t>
            </a:r>
            <a:r>
              <a:rPr sz="13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105" dirty="0">
                <a:solidFill>
                  <a:srgbClr val="FB9400"/>
                </a:solidFill>
                <a:latin typeface="Verdana"/>
                <a:cs typeface="Verdana"/>
              </a:rPr>
              <a:t>one.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 marR="697865">
              <a:lnSpc>
                <a:spcPts val="1390"/>
              </a:lnSpc>
            </a:pPr>
            <a:r>
              <a:rPr sz="1300" spc="-75" dirty="0">
                <a:solidFill>
                  <a:srgbClr val="FFE2C3"/>
                </a:solidFill>
                <a:latin typeface="Verdana"/>
                <a:cs typeface="Verdana"/>
              </a:rPr>
              <a:t>Fearless</a:t>
            </a:r>
            <a:r>
              <a:rPr sz="1300" spc="-229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FFE2C3"/>
                </a:solidFill>
                <a:latin typeface="Verdana"/>
                <a:cs typeface="Verdana"/>
              </a:rPr>
              <a:t>deployments</a:t>
            </a:r>
            <a:r>
              <a:rPr sz="1300" spc="-22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300" spc="-13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FB9400"/>
                </a:solidFill>
                <a:latin typeface="Verdana"/>
                <a:cs typeface="Verdana"/>
              </a:rPr>
              <a:t>Robust</a:t>
            </a:r>
            <a:r>
              <a:rPr sz="1300" spc="-22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FB9400"/>
                </a:solidFill>
                <a:latin typeface="Verdana"/>
                <a:cs typeface="Verdana"/>
              </a:rPr>
              <a:t>automation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FB9400"/>
                </a:solidFill>
                <a:latin typeface="Verdana"/>
                <a:cs typeface="Verdana"/>
              </a:rPr>
              <a:t>plus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B9400"/>
                </a:solidFill>
                <a:latin typeface="Verdana"/>
                <a:cs typeface="Verdana"/>
              </a:rPr>
              <a:t>ability</a:t>
            </a:r>
            <a:r>
              <a:rPr sz="1300" spc="-22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40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B9400"/>
                </a:solidFill>
                <a:latin typeface="Verdana"/>
                <a:cs typeface="Verdana"/>
              </a:rPr>
              <a:t>rollback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FB9400"/>
                </a:solidFill>
                <a:latin typeface="Verdana"/>
                <a:cs typeface="Verdana"/>
              </a:rPr>
              <a:t>quickly</a:t>
            </a:r>
            <a:r>
              <a:rPr sz="1300" spc="-22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105" dirty="0">
                <a:solidFill>
                  <a:srgbClr val="FB9400"/>
                </a:solidFill>
                <a:latin typeface="Verdana"/>
                <a:cs typeface="Verdana"/>
              </a:rPr>
              <a:t>means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FB9400"/>
                </a:solidFill>
                <a:latin typeface="Verdana"/>
                <a:cs typeface="Verdana"/>
              </a:rPr>
              <a:t>deployments</a:t>
            </a:r>
            <a:r>
              <a:rPr sz="1300" spc="-2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FB9400"/>
                </a:solidFill>
                <a:latin typeface="Verdana"/>
                <a:cs typeface="Verdana"/>
              </a:rPr>
              <a:t>are  commonplace,</a:t>
            </a:r>
            <a:r>
              <a:rPr sz="13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100" dirty="0">
                <a:solidFill>
                  <a:srgbClr val="FB9400"/>
                </a:solidFill>
                <a:latin typeface="Verdana"/>
                <a:cs typeface="Verdana"/>
              </a:rPr>
              <a:t>everyday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FB9400"/>
                </a:solidFill>
                <a:latin typeface="Verdana"/>
                <a:cs typeface="Verdana"/>
              </a:rPr>
              <a:t>events</a:t>
            </a:r>
            <a:r>
              <a:rPr sz="13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FB9400"/>
                </a:solidFill>
                <a:latin typeface="Verdana"/>
                <a:cs typeface="Verdana"/>
              </a:rPr>
              <a:t>rather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FB9400"/>
                </a:solidFill>
                <a:latin typeface="Verdana"/>
                <a:cs typeface="Verdana"/>
              </a:rPr>
              <a:t>than</a:t>
            </a:r>
            <a:r>
              <a:rPr sz="13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120" dirty="0">
                <a:solidFill>
                  <a:srgbClr val="FB9400"/>
                </a:solidFill>
                <a:latin typeface="Verdana"/>
                <a:cs typeface="Verdana"/>
              </a:rPr>
              <a:t>big,</a:t>
            </a:r>
            <a:r>
              <a:rPr sz="13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FB9400"/>
                </a:solidFill>
                <a:latin typeface="Verdana"/>
                <a:cs typeface="Verdana"/>
              </a:rPr>
              <a:t>scary</a:t>
            </a:r>
            <a:r>
              <a:rPr sz="13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300" spc="-100" dirty="0">
                <a:solidFill>
                  <a:srgbClr val="FB9400"/>
                </a:solidFill>
                <a:latin typeface="Verdana"/>
                <a:cs typeface="Verdana"/>
              </a:rPr>
              <a:t>events.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79" y="4690871"/>
            <a:ext cx="291084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33767" y="4791864"/>
            <a:ext cx="1072515" cy="1600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950" b="1" spc="50" dirty="0">
                <a:solidFill>
                  <a:srgbClr val="595959"/>
                </a:solidFill>
                <a:latin typeface="Trebuchet MS"/>
                <a:cs typeface="Trebuchet MS"/>
              </a:rPr>
              <a:t>DevOps</a:t>
            </a:r>
            <a:r>
              <a:rPr sz="950" b="1" spc="-13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950" b="1" spc="25" dirty="0">
                <a:solidFill>
                  <a:srgbClr val="595959"/>
                </a:solidFill>
                <a:latin typeface="Trebuchet MS"/>
                <a:cs typeface="Trebuchet MS"/>
              </a:rPr>
              <a:t>Essentials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8055" y="975360"/>
            <a:ext cx="627888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DevOps</a:t>
            </a:r>
            <a:r>
              <a:rPr spc="-484" dirty="0"/>
              <a:t> </a:t>
            </a:r>
            <a:r>
              <a:rPr spc="-210" dirty="0"/>
              <a:t>Essentials</a:t>
            </a:r>
          </a:p>
        </p:txBody>
      </p:sp>
      <p:sp>
        <p:nvSpPr>
          <p:cNvPr id="10" name="object 10"/>
          <p:cNvSpPr/>
          <p:nvPr/>
        </p:nvSpPr>
        <p:spPr>
          <a:xfrm>
            <a:off x="1331975" y="3550920"/>
            <a:ext cx="6480048" cy="7955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12135" y="3636264"/>
            <a:ext cx="39197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vert="horz" wrap="square" lIns="0" tIns="121920" rIns="0" bIns="0" rtlCol="0">
            <a:spAutoFit/>
          </a:bodyPr>
          <a:lstStyle/>
          <a:p>
            <a:pPr marL="1461770">
              <a:lnSpc>
                <a:spcPct val="100000"/>
              </a:lnSpc>
              <a:spcBef>
                <a:spcPts val="960"/>
              </a:spcBef>
            </a:pPr>
            <a:r>
              <a:rPr sz="2400" spc="-70" dirty="0">
                <a:solidFill>
                  <a:srgbClr val="FB9400"/>
                </a:solidFill>
                <a:latin typeface="Trebuchet MS"/>
                <a:cs typeface="Trebuchet MS"/>
              </a:rPr>
              <a:t>Configuration</a:t>
            </a:r>
            <a:r>
              <a:rPr sz="2400" spc="-30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FB9400"/>
                </a:solidFill>
                <a:latin typeface="Trebuchet MS"/>
                <a:cs typeface="Trebuchet MS"/>
              </a:rPr>
              <a:t>Management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3859529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35" dirty="0"/>
              <a:t>What</a:t>
            </a:r>
            <a:r>
              <a:rPr sz="2000" spc="-265" dirty="0"/>
              <a:t> </a:t>
            </a:r>
            <a:r>
              <a:rPr sz="2000" spc="-55" dirty="0"/>
              <a:t>is</a:t>
            </a:r>
            <a:r>
              <a:rPr sz="2000" spc="-254" dirty="0"/>
              <a:t> </a:t>
            </a:r>
            <a:r>
              <a:rPr sz="2000" spc="-60" dirty="0"/>
              <a:t>Configuration</a:t>
            </a:r>
            <a:r>
              <a:rPr sz="2000" spc="-250" dirty="0"/>
              <a:t> </a:t>
            </a:r>
            <a:r>
              <a:rPr sz="2000" spc="-20" dirty="0"/>
              <a:t>Management?</a:t>
            </a:r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80" dirty="0">
                <a:latin typeface="Verdana"/>
                <a:cs typeface="Verdana"/>
              </a:rPr>
              <a:t>DevOps</a:t>
            </a:r>
            <a:r>
              <a:rPr spc="-155" dirty="0">
                <a:latin typeface="Verdana"/>
                <a:cs typeface="Verdana"/>
              </a:rPr>
              <a:t> </a:t>
            </a:r>
            <a:r>
              <a:rPr spc="-80" dirty="0">
                <a:latin typeface="Verdana"/>
                <a:cs typeface="Verdana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" y="896111"/>
            <a:ext cx="8482584" cy="3044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7992109" cy="2615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marR="414020" indent="-28575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80" dirty="0">
                <a:solidFill>
                  <a:srgbClr val="FFE2C3"/>
                </a:solidFill>
                <a:latin typeface="Verdana"/>
                <a:cs typeface="Verdana"/>
              </a:rPr>
              <a:t>Configuration</a:t>
            </a:r>
            <a:r>
              <a:rPr sz="1400" spc="-24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FFE2C3"/>
                </a:solidFill>
                <a:latin typeface="Verdana"/>
                <a:cs typeface="Verdana"/>
              </a:rPr>
              <a:t>Management:</a:t>
            </a:r>
            <a:r>
              <a:rPr sz="1400" spc="-229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maintaining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sz="1400" spc="-22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9400"/>
                </a:solidFill>
                <a:latin typeface="Verdana"/>
                <a:cs typeface="Verdana"/>
              </a:rPr>
              <a:t>changing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state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pieces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infrastructure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in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 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consistent,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maintainable,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stable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FB9400"/>
                </a:solidFill>
                <a:latin typeface="Verdana"/>
                <a:cs typeface="Verdana"/>
              </a:rPr>
              <a:t>way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05" dirty="0">
                <a:solidFill>
                  <a:srgbClr val="FB9400"/>
                </a:solidFill>
                <a:latin typeface="Verdana"/>
                <a:cs typeface="Verdana"/>
              </a:rPr>
              <a:t>Changes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9400"/>
                </a:solidFill>
                <a:latin typeface="Verdana"/>
                <a:cs typeface="Verdana"/>
              </a:rPr>
              <a:t>always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need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happen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configuration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management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is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about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doing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them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in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maintainable  </a:t>
            </a:r>
            <a:r>
              <a:rPr sz="1400" spc="-135" dirty="0">
                <a:solidFill>
                  <a:srgbClr val="FB9400"/>
                </a:solidFill>
                <a:latin typeface="Verdana"/>
                <a:cs typeface="Verdana"/>
              </a:rPr>
              <a:t>way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marR="39878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Configuration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management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allows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you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minimize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FE2C3"/>
                </a:solidFill>
                <a:latin typeface="Verdana"/>
                <a:cs typeface="Verdana"/>
              </a:rPr>
              <a:t>configuration</a:t>
            </a:r>
            <a:r>
              <a:rPr sz="1400" spc="-24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FE2C3"/>
                </a:solidFill>
                <a:latin typeface="Verdana"/>
                <a:cs typeface="Verdana"/>
              </a:rPr>
              <a:t>drift</a:t>
            </a:r>
            <a:r>
              <a:rPr sz="1400" spc="-23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small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changes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that 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accumulate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over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time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FB9400"/>
                </a:solidFill>
                <a:latin typeface="Verdana"/>
                <a:cs typeface="Verdana"/>
              </a:rPr>
              <a:t>make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systems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Verdana"/>
                <a:cs typeface="Verdana"/>
              </a:rPr>
              <a:t>different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from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one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another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harder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FB9400"/>
                </a:solidFill>
                <a:latin typeface="Verdana"/>
                <a:cs typeface="Verdana"/>
              </a:rPr>
              <a:t>manage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Infrastructure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as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9400"/>
                </a:solidFill>
                <a:latin typeface="Verdana"/>
                <a:cs typeface="Verdana"/>
              </a:rPr>
              <a:t>Code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is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9400"/>
                </a:solidFill>
                <a:latin typeface="Verdana"/>
                <a:cs typeface="Verdana"/>
              </a:rPr>
              <a:t>very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beneficial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for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configuration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management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50946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35" dirty="0"/>
              <a:t>What</a:t>
            </a:r>
            <a:r>
              <a:rPr sz="2000" spc="-254" dirty="0"/>
              <a:t> </a:t>
            </a:r>
            <a:r>
              <a:rPr sz="2000" spc="20" dirty="0"/>
              <a:t>does</a:t>
            </a:r>
            <a:r>
              <a:rPr sz="2000" spc="-250" dirty="0"/>
              <a:t> </a:t>
            </a:r>
            <a:r>
              <a:rPr sz="2000" spc="-65" dirty="0"/>
              <a:t>configuration</a:t>
            </a:r>
            <a:r>
              <a:rPr sz="2000" spc="-245" dirty="0"/>
              <a:t> </a:t>
            </a:r>
            <a:r>
              <a:rPr sz="2000" spc="-40" dirty="0"/>
              <a:t>management</a:t>
            </a:r>
            <a:r>
              <a:rPr sz="2000" spc="-254" dirty="0"/>
              <a:t> </a:t>
            </a:r>
            <a:r>
              <a:rPr sz="2000" spc="-75" dirty="0"/>
              <a:t>look</a:t>
            </a:r>
            <a:r>
              <a:rPr sz="2000" spc="-240" dirty="0"/>
              <a:t> </a:t>
            </a:r>
            <a:r>
              <a:rPr sz="2000" spc="-85" dirty="0"/>
              <a:t>like?</a:t>
            </a:r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80" dirty="0">
                <a:latin typeface="Verdana"/>
                <a:cs typeface="Verdana"/>
              </a:rPr>
              <a:t>DevOps</a:t>
            </a:r>
            <a:r>
              <a:rPr spc="-155" dirty="0">
                <a:latin typeface="Verdana"/>
                <a:cs typeface="Verdana"/>
              </a:rPr>
              <a:t> </a:t>
            </a:r>
            <a:r>
              <a:rPr spc="-80" dirty="0">
                <a:latin typeface="Verdana"/>
                <a:cs typeface="Verdana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384" y="908303"/>
            <a:ext cx="8540496" cy="2996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793800"/>
            <a:ext cx="8044815" cy="265620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Here</a:t>
            </a:r>
            <a:r>
              <a:rPr sz="1400" spc="-26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is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9400"/>
                </a:solidFill>
                <a:latin typeface="Verdana"/>
                <a:cs typeface="Verdana"/>
              </a:rPr>
              <a:t>an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Example</a:t>
            </a:r>
            <a:endParaRPr sz="1400">
              <a:latin typeface="Verdana"/>
              <a:cs typeface="Verdana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You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need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upgrade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software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9400"/>
                </a:solidFill>
                <a:latin typeface="Verdana"/>
                <a:cs typeface="Verdana"/>
              </a:rPr>
              <a:t>package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on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bunch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servers:</a:t>
            </a:r>
            <a:endParaRPr sz="1400">
              <a:latin typeface="Verdana"/>
              <a:cs typeface="Verdana"/>
            </a:endParaRPr>
          </a:p>
          <a:p>
            <a:pPr marL="986155" marR="5080" lvl="1" indent="-285750">
              <a:lnSpc>
                <a:spcPct val="100000"/>
              </a:lnSpc>
              <a:spcBef>
                <a:spcPts val="1330"/>
              </a:spcBef>
              <a:buSzPct val="79166"/>
              <a:buFont typeface="Arial"/>
              <a:buChar char="•"/>
              <a:tabLst>
                <a:tab pos="985519" algn="l"/>
                <a:tab pos="986155" algn="l"/>
              </a:tabLst>
            </a:pPr>
            <a:r>
              <a:rPr sz="1200" spc="-60" dirty="0">
                <a:solidFill>
                  <a:srgbClr val="A6A6A6"/>
                </a:solidFill>
                <a:latin typeface="Verdana"/>
                <a:cs typeface="Verdana"/>
              </a:rPr>
              <a:t>Without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good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configuration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105" dirty="0">
                <a:solidFill>
                  <a:srgbClr val="A6A6A6"/>
                </a:solidFill>
                <a:latin typeface="Verdana"/>
                <a:cs typeface="Verdana"/>
              </a:rPr>
              <a:t>management,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A6A6A6"/>
                </a:solidFill>
                <a:latin typeface="Verdana"/>
                <a:cs typeface="Verdana"/>
              </a:rPr>
              <a:t>you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A6A6A6"/>
                </a:solidFill>
                <a:latin typeface="Verdana"/>
                <a:cs typeface="Verdana"/>
              </a:rPr>
              <a:t>log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A6A6A6"/>
                </a:solidFill>
                <a:latin typeface="Verdana"/>
                <a:cs typeface="Verdana"/>
              </a:rPr>
              <a:t>into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each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server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and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A6A6A6"/>
                </a:solidFill>
                <a:latin typeface="Verdana"/>
                <a:cs typeface="Verdana"/>
              </a:rPr>
              <a:t>perform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the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A6A6A6"/>
                </a:solidFill>
                <a:latin typeface="Verdana"/>
                <a:cs typeface="Verdana"/>
              </a:rPr>
              <a:t>upgrade.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A6A6A6"/>
                </a:solidFill>
                <a:latin typeface="Verdana"/>
                <a:cs typeface="Verdana"/>
              </a:rPr>
              <a:t>However,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this  can </a:t>
            </a:r>
            <a:r>
              <a:rPr sz="1200" spc="-70" dirty="0">
                <a:solidFill>
                  <a:srgbClr val="A6A6A6"/>
                </a:solidFill>
                <a:latin typeface="Verdana"/>
                <a:cs typeface="Verdana"/>
              </a:rPr>
              <a:t>lead </a:t>
            </a:r>
            <a:r>
              <a:rPr sz="1200" spc="-40" dirty="0">
                <a:solidFill>
                  <a:srgbClr val="A6A6A6"/>
                </a:solidFill>
                <a:latin typeface="Verdana"/>
                <a:cs typeface="Verdana"/>
              </a:rPr>
              <a:t>to </a:t>
            </a:r>
            <a:r>
              <a:rPr sz="1200" spc="-95" dirty="0">
                <a:solidFill>
                  <a:srgbClr val="A6A6A6"/>
                </a:solidFill>
                <a:latin typeface="Verdana"/>
                <a:cs typeface="Verdana"/>
              </a:rPr>
              <a:t>a </a:t>
            </a:r>
            <a:r>
              <a:rPr sz="1200" spc="-45" dirty="0">
                <a:solidFill>
                  <a:srgbClr val="A6A6A6"/>
                </a:solidFill>
                <a:latin typeface="Verdana"/>
                <a:cs typeface="Verdana"/>
              </a:rPr>
              <a:t>lot </a:t>
            </a:r>
            <a:r>
              <a:rPr sz="1200" spc="-20" dirty="0">
                <a:solidFill>
                  <a:srgbClr val="A6A6A6"/>
                </a:solidFill>
                <a:latin typeface="Verdana"/>
                <a:cs typeface="Verdana"/>
              </a:rPr>
              <a:t>of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problems. </a:t>
            </a:r>
            <a:r>
              <a:rPr sz="1200" spc="-70" dirty="0">
                <a:solidFill>
                  <a:srgbClr val="A6A6A6"/>
                </a:solidFill>
                <a:latin typeface="Verdana"/>
                <a:cs typeface="Verdana"/>
              </a:rPr>
              <a:t>Perhaps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one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server </a:t>
            </a:r>
            <a:r>
              <a:rPr sz="1200" spc="-105" dirty="0">
                <a:solidFill>
                  <a:srgbClr val="A6A6A6"/>
                </a:solidFill>
                <a:latin typeface="Verdana"/>
                <a:cs typeface="Verdana"/>
              </a:rPr>
              <a:t>was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missed </a:t>
            </a:r>
            <a:r>
              <a:rPr sz="1200" spc="-70" dirty="0">
                <a:solidFill>
                  <a:srgbClr val="A6A6A6"/>
                </a:solidFill>
                <a:latin typeface="Verdana"/>
                <a:cs typeface="Verdana"/>
              </a:rPr>
              <a:t>due </a:t>
            </a:r>
            <a:r>
              <a:rPr sz="1200" spc="-40" dirty="0">
                <a:solidFill>
                  <a:srgbClr val="A6A6A6"/>
                </a:solidFill>
                <a:latin typeface="Verdana"/>
                <a:cs typeface="Verdana"/>
              </a:rPr>
              <a:t>to </a:t>
            </a:r>
            <a:r>
              <a:rPr sz="1200" spc="-50" dirty="0">
                <a:solidFill>
                  <a:srgbClr val="A6A6A6"/>
                </a:solidFill>
                <a:latin typeface="Verdana"/>
                <a:cs typeface="Verdana"/>
              </a:rPr>
              <a:t>poor </a:t>
            </a:r>
            <a:r>
              <a:rPr sz="1200" spc="-70" dirty="0">
                <a:solidFill>
                  <a:srgbClr val="A6A6A6"/>
                </a:solidFill>
                <a:latin typeface="Verdana"/>
                <a:cs typeface="Verdana"/>
              </a:rPr>
              <a:t>documentation, </a:t>
            </a:r>
            <a:r>
              <a:rPr sz="1200" spc="-55" dirty="0">
                <a:solidFill>
                  <a:srgbClr val="A6A6A6"/>
                </a:solidFill>
                <a:latin typeface="Verdana"/>
                <a:cs typeface="Verdana"/>
              </a:rPr>
              <a:t>or </a:t>
            </a:r>
            <a:r>
              <a:rPr sz="1200" spc="-70" dirty="0">
                <a:solidFill>
                  <a:srgbClr val="A6A6A6"/>
                </a:solidFill>
                <a:latin typeface="Verdana"/>
                <a:cs typeface="Verdana"/>
              </a:rPr>
              <a:t>perhaps  </a:t>
            </a:r>
            <a:r>
              <a:rPr sz="1200" spc="-85" dirty="0">
                <a:solidFill>
                  <a:srgbClr val="A6A6A6"/>
                </a:solidFill>
                <a:latin typeface="Verdana"/>
                <a:cs typeface="Verdana"/>
              </a:rPr>
              <a:t>something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A6A6A6"/>
                </a:solidFill>
                <a:latin typeface="Verdana"/>
                <a:cs typeface="Verdana"/>
              </a:rPr>
              <a:t>doesn’t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A6A6A6"/>
                </a:solidFill>
                <a:latin typeface="Verdana"/>
                <a:cs typeface="Verdana"/>
              </a:rPr>
              <a:t>work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A6A6A6"/>
                </a:solidFill>
                <a:latin typeface="Verdana"/>
                <a:cs typeface="Verdana"/>
              </a:rPr>
              <a:t>while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the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versions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are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temporarily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mismatched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between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A6A6A6"/>
                </a:solidFill>
                <a:latin typeface="Verdana"/>
                <a:cs typeface="Verdana"/>
              </a:rPr>
              <a:t>servers,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causing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A6A6A6"/>
                </a:solidFill>
                <a:latin typeface="Verdana"/>
                <a:cs typeface="Verdana"/>
              </a:rPr>
              <a:t>a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A6A6A6"/>
                </a:solidFill>
                <a:latin typeface="Verdana"/>
                <a:cs typeface="Verdana"/>
              </a:rPr>
              <a:t>lot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A6A6A6"/>
                </a:solidFill>
                <a:latin typeface="Verdana"/>
                <a:cs typeface="Verdana"/>
              </a:rPr>
              <a:t>of 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downtime</a:t>
            </a:r>
            <a:r>
              <a:rPr sz="1200" spc="-229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A6A6A6"/>
                </a:solidFill>
                <a:latin typeface="Verdana"/>
                <a:cs typeface="Verdana"/>
              </a:rPr>
              <a:t>while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A6A6A6"/>
                </a:solidFill>
                <a:latin typeface="Verdana"/>
                <a:cs typeface="Verdana"/>
              </a:rPr>
              <a:t>you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A6A6A6"/>
                </a:solidFill>
                <a:latin typeface="Verdana"/>
                <a:cs typeface="Verdana"/>
              </a:rPr>
              <a:t>do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A6A6A6"/>
                </a:solidFill>
                <a:latin typeface="Verdana"/>
                <a:cs typeface="Verdana"/>
              </a:rPr>
              <a:t>the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A6A6A6"/>
                </a:solidFill>
                <a:latin typeface="Verdana"/>
                <a:cs typeface="Verdana"/>
              </a:rPr>
              <a:t>upgrade.</a:t>
            </a:r>
            <a:endParaRPr sz="1200">
              <a:latin typeface="Verdana"/>
              <a:cs typeface="Verdana"/>
            </a:endParaRPr>
          </a:p>
          <a:p>
            <a:pPr marL="986155" marR="813435" lvl="1" indent="-285750">
              <a:lnSpc>
                <a:spcPct val="100000"/>
              </a:lnSpc>
              <a:spcBef>
                <a:spcPts val="720"/>
              </a:spcBef>
              <a:buSzPct val="79166"/>
              <a:buFont typeface="Arial"/>
              <a:buChar char="•"/>
              <a:tabLst>
                <a:tab pos="985519" algn="l"/>
                <a:tab pos="986155" algn="l"/>
              </a:tabLst>
            </a:pP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With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good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configuration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105" dirty="0">
                <a:solidFill>
                  <a:srgbClr val="A6A6A6"/>
                </a:solidFill>
                <a:latin typeface="Verdana"/>
                <a:cs typeface="Verdana"/>
              </a:rPr>
              <a:t>management,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A6A6A6"/>
                </a:solidFill>
                <a:latin typeface="Verdana"/>
                <a:cs typeface="Verdana"/>
              </a:rPr>
              <a:t>you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A6A6A6"/>
                </a:solidFill>
                <a:latin typeface="Verdana"/>
                <a:cs typeface="Verdana"/>
              </a:rPr>
              <a:t>define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the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A6A6A6"/>
                </a:solidFill>
                <a:latin typeface="Verdana"/>
                <a:cs typeface="Verdana"/>
              </a:rPr>
              <a:t>new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version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A6A6A6"/>
                </a:solidFill>
                <a:latin typeface="Verdana"/>
                <a:cs typeface="Verdana"/>
              </a:rPr>
              <a:t>of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the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software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A6A6A6"/>
                </a:solidFill>
                <a:latin typeface="Verdana"/>
                <a:cs typeface="Verdana"/>
              </a:rPr>
              <a:t>package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in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A6A6A6"/>
                </a:solidFill>
                <a:latin typeface="Verdana"/>
                <a:cs typeface="Verdana"/>
              </a:rPr>
              <a:t>a 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configuration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A6A6A6"/>
                </a:solidFill>
                <a:latin typeface="Verdana"/>
                <a:cs typeface="Verdana"/>
              </a:rPr>
              <a:t>file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A6A6A6"/>
                </a:solidFill>
                <a:latin typeface="Verdana"/>
                <a:cs typeface="Verdana"/>
              </a:rPr>
              <a:t>or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A6A6A6"/>
                </a:solidFill>
                <a:latin typeface="Verdana"/>
                <a:cs typeface="Verdana"/>
              </a:rPr>
              <a:t>tool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and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A6A6A6"/>
                </a:solidFill>
                <a:latin typeface="Verdana"/>
                <a:cs typeface="Verdana"/>
              </a:rPr>
              <a:t>automatically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A6A6A6"/>
                </a:solidFill>
                <a:latin typeface="Verdana"/>
                <a:cs typeface="Verdana"/>
              </a:rPr>
              <a:t>roll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A6A6A6"/>
                </a:solidFill>
                <a:latin typeface="Verdana"/>
                <a:cs typeface="Verdana"/>
              </a:rPr>
              <a:t>out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the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A6A6A6"/>
                </a:solidFill>
                <a:latin typeface="Verdana"/>
                <a:cs typeface="Verdana"/>
              </a:rPr>
              <a:t>change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A6A6A6"/>
                </a:solidFill>
                <a:latin typeface="Verdana"/>
                <a:cs typeface="Verdana"/>
              </a:rPr>
              <a:t>to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A6A6A6"/>
                </a:solidFill>
                <a:latin typeface="Verdana"/>
                <a:cs typeface="Verdana"/>
              </a:rPr>
              <a:t>all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A6A6A6"/>
                </a:solidFill>
                <a:latin typeface="Verdana"/>
                <a:cs typeface="Verdana"/>
              </a:rPr>
              <a:t>of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the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A6A6A6"/>
                </a:solidFill>
                <a:latin typeface="Verdana"/>
                <a:cs typeface="Verdana"/>
              </a:rPr>
              <a:t>servers.</a:t>
            </a:r>
            <a:endParaRPr sz="12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A6A6A6"/>
              </a:buClr>
              <a:buFont typeface="Arial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298450" marR="1270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Configuration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management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is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about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FB9400"/>
                </a:solidFill>
                <a:latin typeface="Verdana"/>
                <a:cs typeface="Verdana"/>
              </a:rPr>
              <a:t>managing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your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configuration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somewhere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outside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servers 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themselves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3881754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/>
              <a:t>Why</a:t>
            </a:r>
            <a:r>
              <a:rPr sz="2000" spc="-265" dirty="0"/>
              <a:t> </a:t>
            </a:r>
            <a:r>
              <a:rPr sz="2000" spc="25" dirty="0"/>
              <a:t>do</a:t>
            </a:r>
            <a:r>
              <a:rPr sz="2000" spc="-265" dirty="0"/>
              <a:t> </a:t>
            </a:r>
            <a:r>
              <a:rPr sz="2000" spc="-65" dirty="0"/>
              <a:t>configuration</a:t>
            </a:r>
            <a:r>
              <a:rPr sz="2000" spc="-254" dirty="0"/>
              <a:t> </a:t>
            </a:r>
            <a:r>
              <a:rPr sz="2000" spc="-20" dirty="0"/>
              <a:t>management?</a:t>
            </a:r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80" dirty="0">
                <a:latin typeface="Verdana"/>
                <a:cs typeface="Verdana"/>
              </a:rPr>
              <a:t>DevOps</a:t>
            </a:r>
            <a:r>
              <a:rPr spc="-155" dirty="0">
                <a:latin typeface="Verdana"/>
                <a:cs typeface="Verdana"/>
              </a:rPr>
              <a:t> </a:t>
            </a:r>
            <a:r>
              <a:rPr spc="-80" dirty="0">
                <a:latin typeface="Verdana"/>
                <a:cs typeface="Verdana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384" y="908303"/>
            <a:ext cx="8506968" cy="2606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8007984" cy="2188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30" dirty="0">
                <a:solidFill>
                  <a:srgbClr val="FFE2C3"/>
                </a:solidFill>
                <a:latin typeface="Verdana"/>
                <a:cs typeface="Verdana"/>
              </a:rPr>
              <a:t>Save</a:t>
            </a:r>
            <a:r>
              <a:rPr sz="1400" spc="-26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FE2C3"/>
                </a:solidFill>
                <a:latin typeface="Verdana"/>
                <a:cs typeface="Verdana"/>
              </a:rPr>
              <a:t>time</a:t>
            </a:r>
            <a:r>
              <a:rPr sz="1400" spc="-26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FB9400"/>
                </a:solidFill>
                <a:latin typeface="Verdana"/>
                <a:cs typeface="Verdana"/>
              </a:rPr>
              <a:t>It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takes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less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time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change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configuration.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400" spc="-114" dirty="0">
                <a:solidFill>
                  <a:srgbClr val="FFE2C3"/>
                </a:solidFill>
                <a:latin typeface="Verdana"/>
                <a:cs typeface="Verdana"/>
              </a:rPr>
              <a:t>Insight</a:t>
            </a:r>
            <a:r>
              <a:rPr sz="1400" spc="-24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With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good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configuration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9400"/>
                </a:solidFill>
                <a:latin typeface="Verdana"/>
                <a:cs typeface="Verdana"/>
              </a:rPr>
              <a:t>management,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you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can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9400"/>
                </a:solidFill>
                <a:latin typeface="Verdana"/>
                <a:cs typeface="Verdana"/>
              </a:rPr>
              <a:t>know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about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state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all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pieces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9400"/>
                </a:solidFill>
                <a:latin typeface="Verdana"/>
                <a:cs typeface="Verdana"/>
              </a:rPr>
              <a:t>large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and 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complex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infrastructure.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85" dirty="0">
                <a:solidFill>
                  <a:srgbClr val="FFE2C3"/>
                </a:solidFill>
                <a:latin typeface="Verdana"/>
                <a:cs typeface="Verdana"/>
              </a:rPr>
              <a:t>Maintainability</a:t>
            </a:r>
            <a:r>
              <a:rPr sz="1400" spc="-25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-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more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maintainable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infrastructure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is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easier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change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in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stable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50" dirty="0">
                <a:solidFill>
                  <a:srgbClr val="FB9400"/>
                </a:solidFill>
                <a:latin typeface="Verdana"/>
                <a:cs typeface="Verdana"/>
              </a:rPr>
              <a:t>way.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75" dirty="0">
                <a:solidFill>
                  <a:srgbClr val="FFE2C3"/>
                </a:solidFill>
                <a:latin typeface="Verdana"/>
                <a:cs typeface="Verdana"/>
              </a:rPr>
              <a:t>Less</a:t>
            </a:r>
            <a:r>
              <a:rPr sz="1400" spc="-254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FE2C3"/>
                </a:solidFill>
                <a:latin typeface="Verdana"/>
                <a:cs typeface="Verdana"/>
              </a:rPr>
              <a:t>configuration</a:t>
            </a:r>
            <a:r>
              <a:rPr sz="1400" spc="-24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FE2C3"/>
                </a:solidFill>
                <a:latin typeface="Verdana"/>
                <a:cs typeface="Verdana"/>
              </a:rPr>
              <a:t>drift</a:t>
            </a:r>
            <a:r>
              <a:rPr sz="1400" spc="-25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FB9400"/>
                </a:solidFill>
                <a:latin typeface="Verdana"/>
                <a:cs typeface="Verdana"/>
              </a:rPr>
              <a:t>It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is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easier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9400"/>
                </a:solidFill>
                <a:latin typeface="Verdana"/>
                <a:cs typeface="Verdana"/>
              </a:rPr>
              <a:t>keep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standard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configuration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across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multitude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hosts.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79" y="4690871"/>
            <a:ext cx="291084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33767" y="4791864"/>
            <a:ext cx="1072515" cy="1600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950" b="1" spc="50" dirty="0">
                <a:solidFill>
                  <a:srgbClr val="595959"/>
                </a:solidFill>
                <a:latin typeface="Trebuchet MS"/>
                <a:cs typeface="Trebuchet MS"/>
              </a:rPr>
              <a:t>DevOps</a:t>
            </a:r>
            <a:r>
              <a:rPr sz="950" b="1" spc="-13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950" b="1" spc="25" dirty="0">
                <a:solidFill>
                  <a:srgbClr val="595959"/>
                </a:solidFill>
                <a:latin typeface="Trebuchet MS"/>
                <a:cs typeface="Trebuchet MS"/>
              </a:rPr>
              <a:t>Essentials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8055" y="975360"/>
            <a:ext cx="627888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DevOps</a:t>
            </a:r>
            <a:r>
              <a:rPr spc="-484" dirty="0"/>
              <a:t> </a:t>
            </a:r>
            <a:r>
              <a:rPr spc="-210" dirty="0"/>
              <a:t>Essentials</a:t>
            </a:r>
          </a:p>
        </p:txBody>
      </p:sp>
      <p:sp>
        <p:nvSpPr>
          <p:cNvPr id="10" name="object 10"/>
          <p:cNvSpPr/>
          <p:nvPr/>
        </p:nvSpPr>
        <p:spPr>
          <a:xfrm>
            <a:off x="1331975" y="3550920"/>
            <a:ext cx="6480048" cy="7955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72840" y="3636264"/>
            <a:ext cx="1798319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vert="horz" wrap="square" lIns="0" tIns="1219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sz="2400" spc="-75" dirty="0">
                <a:solidFill>
                  <a:srgbClr val="FB9400"/>
                </a:solidFill>
                <a:latin typeface="Trebuchet MS"/>
                <a:cs typeface="Trebuchet MS"/>
              </a:rPr>
              <a:t>Monitoring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2091689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35" dirty="0"/>
              <a:t>What</a:t>
            </a:r>
            <a:r>
              <a:rPr sz="2000" spc="-495" dirty="0"/>
              <a:t> </a:t>
            </a:r>
            <a:r>
              <a:rPr sz="2000" spc="-55" dirty="0"/>
              <a:t>is </a:t>
            </a:r>
            <a:r>
              <a:rPr sz="2000" spc="-45" dirty="0"/>
              <a:t>Monitoring?</a:t>
            </a:r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105" dirty="0">
                <a:solidFill>
                  <a:srgbClr val="FFFFFF"/>
                </a:solidFill>
              </a:rPr>
              <a:t>Monitoring:</a:t>
            </a:r>
            <a:r>
              <a:rPr spc="-245" dirty="0">
                <a:solidFill>
                  <a:srgbClr val="FFFFFF"/>
                </a:solidFill>
              </a:rPr>
              <a:t> </a:t>
            </a:r>
            <a:r>
              <a:rPr spc="-75" dirty="0"/>
              <a:t>The</a:t>
            </a:r>
            <a:r>
              <a:rPr spc="-254" dirty="0"/>
              <a:t> </a:t>
            </a:r>
            <a:r>
              <a:rPr spc="-55" dirty="0"/>
              <a:t>collection</a:t>
            </a:r>
            <a:r>
              <a:rPr spc="-245" dirty="0"/>
              <a:t> </a:t>
            </a:r>
            <a:r>
              <a:rPr spc="-90" dirty="0"/>
              <a:t>and</a:t>
            </a:r>
            <a:r>
              <a:rPr spc="-235" dirty="0"/>
              <a:t> </a:t>
            </a:r>
            <a:r>
              <a:rPr spc="-75" dirty="0"/>
              <a:t>presentation</a:t>
            </a:r>
            <a:r>
              <a:rPr spc="-245" dirty="0"/>
              <a:t> </a:t>
            </a:r>
            <a:r>
              <a:rPr spc="-30" dirty="0"/>
              <a:t>of</a:t>
            </a:r>
            <a:r>
              <a:rPr spc="-245" dirty="0"/>
              <a:t> </a:t>
            </a:r>
            <a:r>
              <a:rPr spc="-75" dirty="0"/>
              <a:t>data</a:t>
            </a:r>
            <a:r>
              <a:rPr spc="-240" dirty="0"/>
              <a:t> </a:t>
            </a:r>
            <a:r>
              <a:rPr spc="-70" dirty="0"/>
              <a:t>about</a:t>
            </a:r>
            <a:r>
              <a:rPr spc="-245" dirty="0"/>
              <a:t> </a:t>
            </a:r>
            <a:r>
              <a:rPr spc="-75" dirty="0"/>
              <a:t>the</a:t>
            </a:r>
            <a:r>
              <a:rPr spc="-254" dirty="0"/>
              <a:t> </a:t>
            </a:r>
            <a:r>
              <a:rPr spc="-75" dirty="0"/>
              <a:t>performance</a:t>
            </a:r>
            <a:r>
              <a:rPr spc="-250" dirty="0"/>
              <a:t> </a:t>
            </a:r>
            <a:r>
              <a:rPr spc="-90" dirty="0"/>
              <a:t>and</a:t>
            </a:r>
            <a:r>
              <a:rPr spc="-240" dirty="0"/>
              <a:t> </a:t>
            </a:r>
            <a:r>
              <a:rPr spc="-70" dirty="0"/>
              <a:t>stability</a:t>
            </a:r>
            <a:r>
              <a:rPr spc="-245" dirty="0"/>
              <a:t> </a:t>
            </a:r>
            <a:r>
              <a:rPr spc="-30" dirty="0"/>
              <a:t>of</a:t>
            </a:r>
            <a:r>
              <a:rPr spc="-240" dirty="0"/>
              <a:t> </a:t>
            </a:r>
            <a:r>
              <a:rPr spc="-80" dirty="0"/>
              <a:t>services  </a:t>
            </a:r>
            <a:r>
              <a:rPr spc="-90" dirty="0"/>
              <a:t>and</a:t>
            </a:r>
            <a:r>
              <a:rPr spc="-250" dirty="0"/>
              <a:t> </a:t>
            </a:r>
            <a:r>
              <a:rPr spc="-70" dirty="0"/>
              <a:t>infrastructure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90" dirty="0"/>
              <a:t>Monitoring</a:t>
            </a:r>
            <a:r>
              <a:rPr spc="-250" dirty="0"/>
              <a:t> </a:t>
            </a:r>
            <a:r>
              <a:rPr spc="-60" dirty="0"/>
              <a:t>tools</a:t>
            </a:r>
            <a:r>
              <a:rPr spc="-254" dirty="0"/>
              <a:t> </a:t>
            </a:r>
            <a:r>
              <a:rPr spc="-50" dirty="0"/>
              <a:t>collect</a:t>
            </a:r>
            <a:r>
              <a:rPr spc="-250" dirty="0"/>
              <a:t> </a:t>
            </a:r>
            <a:r>
              <a:rPr spc="-75" dirty="0"/>
              <a:t>data</a:t>
            </a:r>
            <a:r>
              <a:rPr spc="-245" dirty="0"/>
              <a:t> </a:t>
            </a:r>
            <a:r>
              <a:rPr spc="-90" dirty="0"/>
              <a:t>over</a:t>
            </a:r>
            <a:r>
              <a:rPr spc="-250" dirty="0"/>
              <a:t> </a:t>
            </a:r>
            <a:r>
              <a:rPr spc="-95" dirty="0"/>
              <a:t>things</a:t>
            </a:r>
            <a:r>
              <a:rPr spc="-254" dirty="0"/>
              <a:t> </a:t>
            </a:r>
            <a:r>
              <a:rPr spc="-75" dirty="0"/>
              <a:t>such</a:t>
            </a:r>
            <a:r>
              <a:rPr spc="-250" dirty="0"/>
              <a:t> </a:t>
            </a:r>
            <a:r>
              <a:rPr spc="-160" dirty="0"/>
              <a:t>as:</a:t>
            </a:r>
          </a:p>
          <a:p>
            <a:pPr marL="986155" lvl="1" indent="-285750">
              <a:lnSpc>
                <a:spcPct val="100000"/>
              </a:lnSpc>
              <a:spcBef>
                <a:spcPts val="1330"/>
              </a:spcBef>
              <a:buSzPct val="79166"/>
              <a:buFont typeface="Arial"/>
              <a:buChar char="•"/>
              <a:tabLst>
                <a:tab pos="985519" algn="l"/>
                <a:tab pos="986155" algn="l"/>
              </a:tabLst>
            </a:pPr>
            <a:r>
              <a:rPr sz="1200" spc="-100" dirty="0">
                <a:solidFill>
                  <a:srgbClr val="A6A6A6"/>
                </a:solidFill>
                <a:latin typeface="Verdana"/>
                <a:cs typeface="Verdana"/>
              </a:rPr>
              <a:t>Usage </a:t>
            </a:r>
            <a:r>
              <a:rPr sz="1200" spc="-20" dirty="0">
                <a:solidFill>
                  <a:srgbClr val="A6A6A6"/>
                </a:solidFill>
                <a:latin typeface="Verdana"/>
                <a:cs typeface="Verdana"/>
              </a:rPr>
              <a:t>of</a:t>
            </a:r>
            <a:r>
              <a:rPr sz="1200" spc="-35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A6A6A6"/>
                </a:solidFill>
                <a:latin typeface="Verdana"/>
                <a:cs typeface="Verdana"/>
              </a:rPr>
              <a:t>memory</a:t>
            </a:r>
            <a:endParaRPr sz="1200">
              <a:latin typeface="Verdana"/>
              <a:cs typeface="Verdana"/>
            </a:endParaRPr>
          </a:p>
          <a:p>
            <a:pPr marL="986155" lvl="1" indent="-285750">
              <a:lnSpc>
                <a:spcPct val="100000"/>
              </a:lnSpc>
              <a:spcBef>
                <a:spcPts val="720"/>
              </a:spcBef>
              <a:buSzPct val="79166"/>
              <a:buFont typeface="Arial"/>
              <a:buChar char="•"/>
              <a:tabLst>
                <a:tab pos="985519" algn="l"/>
                <a:tab pos="986155" algn="l"/>
              </a:tabLst>
            </a:pPr>
            <a:r>
              <a:rPr sz="1200" spc="-50" dirty="0">
                <a:solidFill>
                  <a:srgbClr val="A6A6A6"/>
                </a:solidFill>
                <a:latin typeface="Verdana"/>
                <a:cs typeface="Verdana"/>
              </a:rPr>
              <a:t>cpu</a:t>
            </a:r>
            <a:endParaRPr sz="1200">
              <a:latin typeface="Verdana"/>
              <a:cs typeface="Verdana"/>
            </a:endParaRPr>
          </a:p>
          <a:p>
            <a:pPr marL="986155" lvl="1" indent="-285750">
              <a:lnSpc>
                <a:spcPct val="100000"/>
              </a:lnSpc>
              <a:spcBef>
                <a:spcPts val="695"/>
              </a:spcBef>
              <a:buSzPct val="79166"/>
              <a:buFont typeface="Arial"/>
              <a:buChar char="•"/>
              <a:tabLst>
                <a:tab pos="985519" algn="l"/>
                <a:tab pos="986155" algn="l"/>
              </a:tabLst>
            </a:pP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disk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i/o</a:t>
            </a:r>
            <a:endParaRPr sz="1200">
              <a:latin typeface="Verdana"/>
              <a:cs typeface="Verdana"/>
            </a:endParaRPr>
          </a:p>
          <a:p>
            <a:pPr marL="986155" lvl="1" indent="-285750">
              <a:lnSpc>
                <a:spcPct val="100000"/>
              </a:lnSpc>
              <a:spcBef>
                <a:spcPts val="695"/>
              </a:spcBef>
              <a:buSzPct val="79166"/>
              <a:buFont typeface="Arial"/>
              <a:buChar char="•"/>
              <a:tabLst>
                <a:tab pos="985519" algn="l"/>
                <a:tab pos="986155" algn="l"/>
              </a:tabLst>
            </a:pP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Other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A6A6A6"/>
                </a:solidFill>
                <a:latin typeface="Verdana"/>
                <a:cs typeface="Verdana"/>
              </a:rPr>
              <a:t>resources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over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time</a:t>
            </a:r>
            <a:endParaRPr sz="1200">
              <a:latin typeface="Verdana"/>
              <a:cs typeface="Verdana"/>
            </a:endParaRPr>
          </a:p>
          <a:p>
            <a:pPr marL="986155" lvl="1" indent="-285750">
              <a:lnSpc>
                <a:spcPct val="100000"/>
              </a:lnSpc>
              <a:spcBef>
                <a:spcPts val="695"/>
              </a:spcBef>
              <a:buSzPct val="79166"/>
              <a:buFont typeface="Arial"/>
              <a:buChar char="•"/>
              <a:tabLst>
                <a:tab pos="985519" algn="l"/>
                <a:tab pos="986155" algn="l"/>
              </a:tabLst>
            </a:pPr>
            <a:r>
              <a:rPr sz="1200" spc="-55" dirty="0">
                <a:solidFill>
                  <a:srgbClr val="A6A6A6"/>
                </a:solidFill>
                <a:latin typeface="Verdana"/>
                <a:cs typeface="Verdana"/>
              </a:rPr>
              <a:t>Application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A6A6A6"/>
                </a:solidFill>
                <a:latin typeface="Verdana"/>
                <a:cs typeface="Verdana"/>
              </a:rPr>
              <a:t>logs</a:t>
            </a:r>
            <a:endParaRPr sz="1200">
              <a:latin typeface="Verdana"/>
              <a:cs typeface="Verdana"/>
            </a:endParaRPr>
          </a:p>
          <a:p>
            <a:pPr marL="986155" lvl="1" indent="-285750">
              <a:lnSpc>
                <a:spcPct val="100000"/>
              </a:lnSpc>
              <a:spcBef>
                <a:spcPts val="700"/>
              </a:spcBef>
              <a:buSzPct val="79166"/>
              <a:buFont typeface="Arial"/>
              <a:buChar char="•"/>
              <a:tabLst>
                <a:tab pos="985519" algn="l"/>
                <a:tab pos="986155" algn="l"/>
              </a:tabLst>
            </a:pPr>
            <a:r>
              <a:rPr sz="1200" spc="-85" dirty="0">
                <a:solidFill>
                  <a:srgbClr val="A6A6A6"/>
                </a:solidFill>
                <a:latin typeface="Verdana"/>
                <a:cs typeface="Verdana"/>
              </a:rPr>
              <a:t>Network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A6A6A6"/>
                </a:solidFill>
                <a:latin typeface="Verdana"/>
                <a:cs typeface="Verdana"/>
              </a:rPr>
              <a:t>traffic</a:t>
            </a:r>
            <a:endParaRPr sz="1200">
              <a:latin typeface="Verdana"/>
              <a:cs typeface="Verdana"/>
            </a:endParaRPr>
          </a:p>
          <a:p>
            <a:pPr marL="1011555" lvl="1" indent="-311150">
              <a:lnSpc>
                <a:spcPts val="1425"/>
              </a:lnSpc>
              <a:spcBef>
                <a:spcPts val="695"/>
              </a:spcBef>
              <a:buSzPct val="79166"/>
              <a:buFont typeface="Arial"/>
              <a:buChar char="•"/>
              <a:tabLst>
                <a:tab pos="1010919" algn="l"/>
                <a:tab pos="1011555" algn="l"/>
              </a:tabLst>
            </a:pPr>
            <a:r>
              <a:rPr sz="1200" spc="-70" dirty="0">
                <a:solidFill>
                  <a:srgbClr val="A6A6A6"/>
                </a:solidFill>
                <a:latin typeface="Verdana"/>
                <a:cs typeface="Verdana"/>
              </a:rPr>
              <a:t>etc.</a:t>
            </a:r>
            <a:endParaRPr sz="1200">
              <a:latin typeface="Verdana"/>
              <a:cs typeface="Verdana"/>
            </a:endParaRPr>
          </a:p>
          <a:p>
            <a:pPr marL="298450" marR="183515" indent="-285750">
              <a:lnSpc>
                <a:spcPts val="1680"/>
              </a:lnSpc>
              <a:spcBef>
                <a:spcPts val="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75" dirty="0"/>
              <a:t>The</a:t>
            </a:r>
            <a:r>
              <a:rPr spc="-260" dirty="0"/>
              <a:t> </a:t>
            </a:r>
            <a:r>
              <a:rPr spc="-50" dirty="0"/>
              <a:t>collected</a:t>
            </a:r>
            <a:r>
              <a:rPr spc="-240" dirty="0"/>
              <a:t> </a:t>
            </a:r>
            <a:r>
              <a:rPr spc="-75" dirty="0"/>
              <a:t>data</a:t>
            </a:r>
            <a:r>
              <a:rPr spc="-245" dirty="0"/>
              <a:t> </a:t>
            </a:r>
            <a:r>
              <a:rPr spc="-75" dirty="0"/>
              <a:t>is</a:t>
            </a:r>
            <a:r>
              <a:rPr spc="-254" dirty="0"/>
              <a:t> </a:t>
            </a:r>
            <a:r>
              <a:rPr spc="-75" dirty="0"/>
              <a:t>presented</a:t>
            </a:r>
            <a:r>
              <a:rPr spc="-240" dirty="0"/>
              <a:t> </a:t>
            </a:r>
            <a:r>
              <a:rPr spc="-85" dirty="0"/>
              <a:t>in</a:t>
            </a:r>
            <a:r>
              <a:rPr spc="-245" dirty="0"/>
              <a:t> </a:t>
            </a:r>
            <a:r>
              <a:rPr spc="-90" dirty="0"/>
              <a:t>various</a:t>
            </a:r>
            <a:r>
              <a:rPr spc="-254" dirty="0"/>
              <a:t> </a:t>
            </a:r>
            <a:r>
              <a:rPr spc="-95" dirty="0"/>
              <a:t>forms,</a:t>
            </a:r>
            <a:r>
              <a:rPr spc="-250" dirty="0"/>
              <a:t> </a:t>
            </a:r>
            <a:r>
              <a:rPr spc="-75" dirty="0"/>
              <a:t>such</a:t>
            </a:r>
            <a:r>
              <a:rPr spc="-245" dirty="0"/>
              <a:t> </a:t>
            </a:r>
            <a:r>
              <a:rPr spc="-100" dirty="0"/>
              <a:t>as</a:t>
            </a:r>
            <a:r>
              <a:rPr spc="-254" dirty="0"/>
              <a:t> </a:t>
            </a:r>
            <a:r>
              <a:rPr spc="-70" dirty="0"/>
              <a:t>charts</a:t>
            </a:r>
            <a:r>
              <a:rPr spc="-250" dirty="0"/>
              <a:t> </a:t>
            </a:r>
            <a:r>
              <a:rPr spc="-90" dirty="0"/>
              <a:t>and</a:t>
            </a:r>
            <a:r>
              <a:rPr spc="-240" dirty="0"/>
              <a:t> </a:t>
            </a:r>
            <a:r>
              <a:rPr spc="-114" dirty="0"/>
              <a:t>graphs,</a:t>
            </a:r>
            <a:r>
              <a:rPr spc="-254" dirty="0"/>
              <a:t> </a:t>
            </a:r>
            <a:r>
              <a:rPr spc="-70" dirty="0"/>
              <a:t>or</a:t>
            </a:r>
            <a:r>
              <a:rPr spc="-245" dirty="0"/>
              <a:t> </a:t>
            </a:r>
            <a:r>
              <a:rPr spc="-85" dirty="0"/>
              <a:t>in</a:t>
            </a:r>
            <a:r>
              <a:rPr spc="-245" dirty="0"/>
              <a:t> </a:t>
            </a:r>
            <a:r>
              <a:rPr spc="-75" dirty="0"/>
              <a:t>the</a:t>
            </a:r>
            <a:r>
              <a:rPr spc="-260" dirty="0"/>
              <a:t> </a:t>
            </a:r>
            <a:r>
              <a:rPr spc="-70" dirty="0"/>
              <a:t>form</a:t>
            </a:r>
            <a:r>
              <a:rPr spc="-250" dirty="0"/>
              <a:t> </a:t>
            </a:r>
            <a:r>
              <a:rPr spc="-30" dirty="0"/>
              <a:t>of</a:t>
            </a:r>
            <a:r>
              <a:rPr spc="-245" dirty="0"/>
              <a:t> </a:t>
            </a:r>
            <a:r>
              <a:rPr spc="-90" dirty="0"/>
              <a:t>real-  </a:t>
            </a:r>
            <a:r>
              <a:rPr spc="-85" dirty="0"/>
              <a:t>time</a:t>
            </a:r>
            <a:r>
              <a:rPr spc="-260" dirty="0"/>
              <a:t> </a:t>
            </a:r>
            <a:r>
              <a:rPr spc="-60" dirty="0"/>
              <a:t>notifications</a:t>
            </a:r>
            <a:r>
              <a:rPr spc="-254" dirty="0"/>
              <a:t> </a:t>
            </a:r>
            <a:r>
              <a:rPr spc="-70" dirty="0"/>
              <a:t>about</a:t>
            </a:r>
            <a:r>
              <a:rPr spc="-250" dirty="0"/>
              <a:t> </a:t>
            </a:r>
            <a:r>
              <a:rPr spc="-80" dirty="0"/>
              <a:t>problems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80" dirty="0">
                <a:latin typeface="Verdana"/>
                <a:cs typeface="Verdana"/>
              </a:rPr>
              <a:t>DevOps</a:t>
            </a:r>
            <a:r>
              <a:rPr spc="-155" dirty="0">
                <a:latin typeface="Verdana"/>
                <a:cs typeface="Verdana"/>
              </a:rPr>
              <a:t> </a:t>
            </a:r>
            <a:r>
              <a:rPr spc="-80" dirty="0">
                <a:latin typeface="Verdana"/>
                <a:cs typeface="Verdana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" y="896111"/>
            <a:ext cx="8485632" cy="3575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253555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75" dirty="0">
                <a:latin typeface="Arial"/>
                <a:cs typeface="Arial"/>
              </a:rPr>
              <a:t>This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Course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Will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195" dirty="0">
                <a:latin typeface="Arial"/>
                <a:cs typeface="Arial"/>
              </a:rPr>
              <a:t>Cover…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4527" y="896111"/>
            <a:ext cx="6851904" cy="2404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6389370" cy="1975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45" dirty="0">
                <a:solidFill>
                  <a:srgbClr val="FB9400"/>
                </a:solidFill>
                <a:latin typeface="Trebuchet MS"/>
                <a:cs typeface="Trebuchet MS"/>
              </a:rPr>
              <a:t>DevOps</a:t>
            </a:r>
            <a:r>
              <a:rPr sz="1400" spc="-18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350" b="1" spc="5" dirty="0">
                <a:solidFill>
                  <a:srgbClr val="FFE2C3"/>
                </a:solidFill>
                <a:latin typeface="Trebuchet MS"/>
                <a:cs typeface="Trebuchet MS"/>
              </a:rPr>
              <a:t>Culture</a:t>
            </a:r>
            <a:r>
              <a:rPr sz="1350" b="1" spc="-135" dirty="0">
                <a:solidFill>
                  <a:srgbClr val="FFE2C3"/>
                </a:solidFill>
                <a:latin typeface="Trebuchet MS"/>
                <a:cs typeface="Trebuchet MS"/>
              </a:rPr>
              <a:t> </a:t>
            </a:r>
            <a:r>
              <a:rPr sz="1400" spc="235" dirty="0">
                <a:solidFill>
                  <a:srgbClr val="FB9400"/>
                </a:solidFill>
                <a:latin typeface="Trebuchet MS"/>
                <a:cs typeface="Trebuchet MS"/>
              </a:rPr>
              <a:t>–</a:t>
            </a:r>
            <a:r>
              <a:rPr sz="1400" spc="-18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Trebuchet MS"/>
                <a:cs typeface="Trebuchet MS"/>
              </a:rPr>
              <a:t>The</a:t>
            </a:r>
            <a:r>
              <a:rPr sz="1400" spc="-18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FB9400"/>
                </a:solidFill>
                <a:latin typeface="Trebuchet MS"/>
                <a:cs typeface="Trebuchet MS"/>
              </a:rPr>
              <a:t>culture</a:t>
            </a:r>
            <a:r>
              <a:rPr sz="1400" spc="-19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Trebuchet MS"/>
                <a:cs typeface="Trebuchet MS"/>
              </a:rPr>
              <a:t>of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Trebuchet MS"/>
                <a:cs typeface="Trebuchet MS"/>
              </a:rPr>
              <a:t>collaboration</a:t>
            </a:r>
            <a:r>
              <a:rPr sz="1400" spc="-18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Trebuchet MS"/>
                <a:cs typeface="Trebuchet MS"/>
              </a:rPr>
              <a:t>between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25" dirty="0">
                <a:solidFill>
                  <a:srgbClr val="FB9400"/>
                </a:solidFill>
                <a:latin typeface="Trebuchet MS"/>
                <a:cs typeface="Trebuchet MS"/>
              </a:rPr>
              <a:t>Dev</a:t>
            </a:r>
            <a:r>
              <a:rPr sz="1400" spc="-18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Trebuchet MS"/>
                <a:cs typeface="Trebuchet MS"/>
              </a:rPr>
              <a:t>and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70" dirty="0">
                <a:solidFill>
                  <a:srgbClr val="FB9400"/>
                </a:solidFill>
                <a:latin typeface="Trebuchet MS"/>
                <a:cs typeface="Trebuchet MS"/>
              </a:rPr>
              <a:t>Ops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B9400"/>
              </a:buClr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45" dirty="0">
                <a:solidFill>
                  <a:srgbClr val="FB9400"/>
                </a:solidFill>
                <a:latin typeface="Trebuchet MS"/>
                <a:cs typeface="Trebuchet MS"/>
              </a:rPr>
              <a:t>DevOps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350" b="1" spc="20" dirty="0">
                <a:solidFill>
                  <a:srgbClr val="FFE2C3"/>
                </a:solidFill>
                <a:latin typeface="Trebuchet MS"/>
                <a:cs typeface="Trebuchet MS"/>
              </a:rPr>
              <a:t>Practices</a:t>
            </a:r>
            <a:r>
              <a:rPr sz="1350" b="1" spc="-135" dirty="0">
                <a:solidFill>
                  <a:srgbClr val="FFE2C3"/>
                </a:solidFill>
                <a:latin typeface="Trebuchet MS"/>
                <a:cs typeface="Trebuchet MS"/>
              </a:rPr>
              <a:t> </a:t>
            </a:r>
            <a:r>
              <a:rPr sz="1400" spc="235" dirty="0">
                <a:solidFill>
                  <a:srgbClr val="FB9400"/>
                </a:solidFill>
                <a:latin typeface="Trebuchet MS"/>
                <a:cs typeface="Trebuchet MS"/>
              </a:rPr>
              <a:t>–</a:t>
            </a:r>
            <a:r>
              <a:rPr sz="1400" spc="-18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Trebuchet MS"/>
                <a:cs typeface="Trebuchet MS"/>
              </a:rPr>
              <a:t>The</a:t>
            </a:r>
            <a:r>
              <a:rPr sz="1400" spc="-18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B9400"/>
                </a:solidFill>
                <a:latin typeface="Trebuchet MS"/>
                <a:cs typeface="Trebuchet MS"/>
              </a:rPr>
              <a:t>practices</a:t>
            </a:r>
            <a:r>
              <a:rPr sz="1400" spc="-18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FB9400"/>
                </a:solidFill>
                <a:latin typeface="Trebuchet MS"/>
                <a:cs typeface="Trebuchet MS"/>
              </a:rPr>
              <a:t>which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Trebuchet MS"/>
                <a:cs typeface="Trebuchet MS"/>
              </a:rPr>
              <a:t>support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Trebuchet MS"/>
                <a:cs typeface="Trebuchet MS"/>
              </a:rPr>
              <a:t>the</a:t>
            </a:r>
            <a:r>
              <a:rPr sz="1400" spc="-18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B9400"/>
                </a:solidFill>
                <a:latin typeface="Trebuchet MS"/>
                <a:cs typeface="Trebuchet MS"/>
              </a:rPr>
              <a:t>goals</a:t>
            </a:r>
            <a:r>
              <a:rPr sz="1400" spc="-18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Trebuchet MS"/>
                <a:cs typeface="Trebuchet MS"/>
              </a:rPr>
              <a:t>of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50" dirty="0">
                <a:solidFill>
                  <a:srgbClr val="FB9400"/>
                </a:solidFill>
                <a:latin typeface="Trebuchet MS"/>
                <a:cs typeface="Trebuchet MS"/>
              </a:rPr>
              <a:t>DevOps</a:t>
            </a:r>
            <a:r>
              <a:rPr sz="1400" spc="-18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FB9400"/>
                </a:solidFill>
                <a:latin typeface="Trebuchet MS"/>
                <a:cs typeface="Trebuchet MS"/>
              </a:rPr>
              <a:t>culture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B9400"/>
              </a:buClr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45" dirty="0">
                <a:solidFill>
                  <a:srgbClr val="FB9400"/>
                </a:solidFill>
                <a:latin typeface="Trebuchet MS"/>
                <a:cs typeface="Trebuchet MS"/>
              </a:rPr>
              <a:t>DevOps</a:t>
            </a:r>
            <a:r>
              <a:rPr sz="1400" spc="-18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350" b="1" spc="30" dirty="0">
                <a:solidFill>
                  <a:srgbClr val="FFE2C3"/>
                </a:solidFill>
                <a:latin typeface="Trebuchet MS"/>
                <a:cs typeface="Trebuchet MS"/>
              </a:rPr>
              <a:t>Tools</a:t>
            </a:r>
            <a:r>
              <a:rPr sz="1350" b="1" spc="-145" dirty="0">
                <a:solidFill>
                  <a:srgbClr val="FFE2C3"/>
                </a:solidFill>
                <a:latin typeface="Trebuchet MS"/>
                <a:cs typeface="Trebuchet MS"/>
              </a:rPr>
              <a:t> </a:t>
            </a:r>
            <a:r>
              <a:rPr sz="1400" spc="235" dirty="0">
                <a:solidFill>
                  <a:srgbClr val="FB9400"/>
                </a:solidFill>
                <a:latin typeface="Trebuchet MS"/>
                <a:cs typeface="Trebuchet MS"/>
              </a:rPr>
              <a:t>–</a:t>
            </a:r>
            <a:r>
              <a:rPr sz="1400" spc="-18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Trebuchet MS"/>
                <a:cs typeface="Trebuchet MS"/>
              </a:rPr>
              <a:t>The</a:t>
            </a:r>
            <a:r>
              <a:rPr sz="1400" spc="-19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Trebuchet MS"/>
                <a:cs typeface="Trebuchet MS"/>
              </a:rPr>
              <a:t>tools</a:t>
            </a:r>
            <a:r>
              <a:rPr sz="1400" spc="-18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FB9400"/>
                </a:solidFill>
                <a:latin typeface="Trebuchet MS"/>
                <a:cs typeface="Trebuchet MS"/>
              </a:rPr>
              <a:t>that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FB9400"/>
                </a:solidFill>
                <a:latin typeface="Trebuchet MS"/>
                <a:cs typeface="Trebuchet MS"/>
              </a:rPr>
              <a:t>help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Trebuchet MS"/>
                <a:cs typeface="Trebuchet MS"/>
              </a:rPr>
              <a:t>implement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50" dirty="0">
                <a:solidFill>
                  <a:srgbClr val="FB9400"/>
                </a:solidFill>
                <a:latin typeface="Trebuchet MS"/>
                <a:cs typeface="Trebuchet MS"/>
              </a:rPr>
              <a:t>DevOps</a:t>
            </a:r>
            <a:r>
              <a:rPr sz="1400" spc="-18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B9400"/>
                </a:solidFill>
                <a:latin typeface="Trebuchet MS"/>
                <a:cs typeface="Trebuchet MS"/>
              </a:rPr>
              <a:t>practices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B9400"/>
              </a:buClr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45" dirty="0">
                <a:solidFill>
                  <a:srgbClr val="FB9400"/>
                </a:solidFill>
                <a:latin typeface="Trebuchet MS"/>
                <a:cs typeface="Trebuchet MS"/>
              </a:rPr>
              <a:t>DevOps</a:t>
            </a:r>
            <a:r>
              <a:rPr sz="1400" spc="-18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Trebuchet MS"/>
                <a:cs typeface="Trebuchet MS"/>
              </a:rPr>
              <a:t>and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Trebuchet MS"/>
                <a:cs typeface="Trebuchet MS"/>
              </a:rPr>
              <a:t>the</a:t>
            </a:r>
            <a:r>
              <a:rPr sz="1400" spc="-18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350" b="1" spc="30" dirty="0">
                <a:solidFill>
                  <a:srgbClr val="FFE2C3"/>
                </a:solidFill>
                <a:latin typeface="Trebuchet MS"/>
                <a:cs typeface="Trebuchet MS"/>
              </a:rPr>
              <a:t>Cloud</a:t>
            </a:r>
            <a:r>
              <a:rPr sz="1350" b="1" spc="-135" dirty="0">
                <a:solidFill>
                  <a:srgbClr val="FFE2C3"/>
                </a:solidFill>
                <a:latin typeface="Trebuchet MS"/>
                <a:cs typeface="Trebuchet MS"/>
              </a:rPr>
              <a:t> </a:t>
            </a:r>
            <a:r>
              <a:rPr sz="1400" spc="235" dirty="0">
                <a:solidFill>
                  <a:srgbClr val="FB9400"/>
                </a:solidFill>
                <a:latin typeface="Trebuchet MS"/>
                <a:cs typeface="Trebuchet MS"/>
              </a:rPr>
              <a:t>–</a:t>
            </a:r>
            <a:r>
              <a:rPr sz="1400" spc="-18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Trebuchet MS"/>
                <a:cs typeface="Trebuchet MS"/>
              </a:rPr>
              <a:t>The</a:t>
            </a:r>
            <a:r>
              <a:rPr sz="1400" spc="-19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Trebuchet MS"/>
                <a:cs typeface="Trebuchet MS"/>
              </a:rPr>
              <a:t>close</a:t>
            </a:r>
            <a:r>
              <a:rPr sz="1400" spc="-19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Trebuchet MS"/>
                <a:cs typeface="Trebuchet MS"/>
              </a:rPr>
              <a:t>relationship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Trebuchet MS"/>
                <a:cs typeface="Trebuchet MS"/>
              </a:rPr>
              <a:t>between</a:t>
            </a:r>
            <a:r>
              <a:rPr sz="1400" spc="-18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50" dirty="0">
                <a:solidFill>
                  <a:srgbClr val="FB9400"/>
                </a:solidFill>
                <a:latin typeface="Trebuchet MS"/>
                <a:cs typeface="Trebuchet MS"/>
              </a:rPr>
              <a:t>DevOps</a:t>
            </a:r>
            <a:r>
              <a:rPr sz="1400" spc="-18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Trebuchet MS"/>
                <a:cs typeface="Trebuchet MS"/>
              </a:rPr>
              <a:t>and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Trebuchet MS"/>
                <a:cs typeface="Trebuchet MS"/>
              </a:rPr>
              <a:t>the</a:t>
            </a:r>
            <a:r>
              <a:rPr sz="1400" spc="-19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Trebuchet MS"/>
                <a:cs typeface="Trebuchet MS"/>
              </a:rPr>
              <a:t>cloud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3332479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35" dirty="0"/>
              <a:t>What</a:t>
            </a:r>
            <a:r>
              <a:rPr sz="2000" spc="-260" dirty="0"/>
              <a:t> </a:t>
            </a:r>
            <a:r>
              <a:rPr sz="2000" spc="20" dirty="0"/>
              <a:t>does</a:t>
            </a:r>
            <a:r>
              <a:rPr sz="2000" spc="-250" dirty="0"/>
              <a:t> </a:t>
            </a:r>
            <a:r>
              <a:rPr sz="2000" spc="-65" dirty="0"/>
              <a:t>Monitoring</a:t>
            </a:r>
            <a:r>
              <a:rPr sz="2000" spc="-250" dirty="0"/>
              <a:t> </a:t>
            </a:r>
            <a:r>
              <a:rPr sz="2000" spc="-75" dirty="0"/>
              <a:t>look</a:t>
            </a:r>
            <a:r>
              <a:rPr sz="2000" spc="-245" dirty="0"/>
              <a:t> </a:t>
            </a:r>
            <a:r>
              <a:rPr sz="2000" spc="-85" dirty="0"/>
              <a:t>like?</a:t>
            </a:r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80" dirty="0">
                <a:latin typeface="Verdana"/>
                <a:cs typeface="Verdana"/>
              </a:rPr>
              <a:t>DevOps</a:t>
            </a:r>
            <a:r>
              <a:rPr spc="-155" dirty="0">
                <a:latin typeface="Verdana"/>
                <a:cs typeface="Verdana"/>
              </a:rPr>
              <a:t> </a:t>
            </a:r>
            <a:r>
              <a:rPr spc="-80" dirty="0">
                <a:latin typeface="Verdana"/>
                <a:cs typeface="Verdana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" y="896111"/>
            <a:ext cx="8016240" cy="3377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7545705" cy="29667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Real-time</a:t>
            </a:r>
            <a:r>
              <a:rPr sz="1400" spc="-26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notifications:</a:t>
            </a:r>
            <a:endParaRPr sz="1400">
              <a:latin typeface="Verdana"/>
              <a:cs typeface="Verdana"/>
            </a:endParaRPr>
          </a:p>
          <a:p>
            <a:pPr marL="986155" lvl="1" indent="-285750">
              <a:lnSpc>
                <a:spcPct val="100000"/>
              </a:lnSpc>
              <a:spcBef>
                <a:spcPts val="1330"/>
              </a:spcBef>
              <a:buSzPct val="79166"/>
              <a:buFont typeface="Arial"/>
              <a:buChar char="•"/>
              <a:tabLst>
                <a:tab pos="985519" algn="l"/>
                <a:tab pos="986155" algn="l"/>
              </a:tabLst>
            </a:pP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Performance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on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the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A6A6A6"/>
                </a:solidFill>
                <a:latin typeface="Verdana"/>
                <a:cs typeface="Verdana"/>
              </a:rPr>
              <a:t>website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is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A6A6A6"/>
                </a:solidFill>
                <a:latin typeface="Verdana"/>
                <a:cs typeface="Verdana"/>
              </a:rPr>
              <a:t>beginning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A6A6A6"/>
                </a:solidFill>
                <a:latin typeface="Verdana"/>
                <a:cs typeface="Verdana"/>
              </a:rPr>
              <a:t>to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slow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down</a:t>
            </a:r>
            <a:endParaRPr sz="1200">
              <a:latin typeface="Verdana"/>
              <a:cs typeface="Verdana"/>
            </a:endParaRPr>
          </a:p>
          <a:p>
            <a:pPr marL="986155" lvl="1" indent="-285750">
              <a:lnSpc>
                <a:spcPct val="100000"/>
              </a:lnSpc>
              <a:spcBef>
                <a:spcPts val="720"/>
              </a:spcBef>
              <a:buSzPct val="79166"/>
              <a:buFont typeface="Arial"/>
              <a:buChar char="•"/>
              <a:tabLst>
                <a:tab pos="985519" algn="l"/>
                <a:tab pos="986155" algn="l"/>
              </a:tabLst>
            </a:pP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A</a:t>
            </a:r>
            <a:r>
              <a:rPr sz="1200" spc="-229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monitoring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A6A6A6"/>
                </a:solidFill>
                <a:latin typeface="Verdana"/>
                <a:cs typeface="Verdana"/>
              </a:rPr>
              <a:t>tool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A6A6A6"/>
                </a:solidFill>
                <a:latin typeface="Verdana"/>
                <a:cs typeface="Verdana"/>
              </a:rPr>
              <a:t>detects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A6A6A6"/>
                </a:solidFill>
                <a:latin typeface="Verdana"/>
                <a:cs typeface="Verdana"/>
              </a:rPr>
              <a:t>that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response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times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are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105" dirty="0">
                <a:solidFill>
                  <a:srgbClr val="A6A6A6"/>
                </a:solidFill>
                <a:latin typeface="Verdana"/>
                <a:cs typeface="Verdana"/>
              </a:rPr>
              <a:t>growing</a:t>
            </a:r>
            <a:endParaRPr sz="1200">
              <a:latin typeface="Verdana"/>
              <a:cs typeface="Verdana"/>
            </a:endParaRPr>
          </a:p>
          <a:p>
            <a:pPr marL="986155" lvl="1" indent="-285750">
              <a:lnSpc>
                <a:spcPct val="100000"/>
              </a:lnSpc>
              <a:spcBef>
                <a:spcPts val="695"/>
              </a:spcBef>
              <a:buSzPct val="79166"/>
              <a:buFont typeface="Arial"/>
              <a:buChar char="•"/>
              <a:tabLst>
                <a:tab pos="985519" algn="l"/>
                <a:tab pos="986155" algn="l"/>
              </a:tabLst>
            </a:pPr>
            <a:r>
              <a:rPr sz="1200" spc="-85" dirty="0">
                <a:solidFill>
                  <a:srgbClr val="A6A6A6"/>
                </a:solidFill>
                <a:latin typeface="Verdana"/>
                <a:cs typeface="Verdana"/>
              </a:rPr>
              <a:t>An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A6A6A6"/>
                </a:solidFill>
                <a:latin typeface="Verdana"/>
                <a:cs typeface="Verdana"/>
              </a:rPr>
              <a:t>administrator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is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immediately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A6A6A6"/>
                </a:solidFill>
                <a:latin typeface="Verdana"/>
                <a:cs typeface="Verdana"/>
              </a:rPr>
              <a:t>notified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and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is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A6A6A6"/>
                </a:solidFill>
                <a:latin typeface="Verdana"/>
                <a:cs typeface="Verdana"/>
              </a:rPr>
              <a:t>able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A6A6A6"/>
                </a:solidFill>
                <a:latin typeface="Verdana"/>
                <a:cs typeface="Verdana"/>
              </a:rPr>
              <a:t>to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intervene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A6A6A6"/>
                </a:solidFill>
                <a:latin typeface="Verdana"/>
                <a:cs typeface="Verdana"/>
              </a:rPr>
              <a:t>before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downtime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A6A6A6"/>
                </a:solidFill>
                <a:latin typeface="Verdana"/>
                <a:cs typeface="Verdana"/>
              </a:rPr>
              <a:t>occurs</a:t>
            </a:r>
            <a:endParaRPr sz="12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A6A6A6"/>
              </a:buClr>
              <a:buFont typeface="Arial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Postmortem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analysis:</a:t>
            </a:r>
            <a:endParaRPr sz="1400">
              <a:latin typeface="Verdana"/>
              <a:cs typeface="Verdana"/>
            </a:endParaRPr>
          </a:p>
          <a:p>
            <a:pPr marL="986155" lvl="1" indent="-285750">
              <a:lnSpc>
                <a:spcPct val="100000"/>
              </a:lnSpc>
              <a:spcBef>
                <a:spcPts val="1325"/>
              </a:spcBef>
              <a:buSzPct val="79166"/>
              <a:buFont typeface="Arial"/>
              <a:buChar char="•"/>
              <a:tabLst>
                <a:tab pos="985519" algn="l"/>
                <a:tab pos="986155" algn="l"/>
              </a:tabLst>
            </a:pPr>
            <a:r>
              <a:rPr sz="1200" spc="-95" dirty="0">
                <a:solidFill>
                  <a:srgbClr val="A6A6A6"/>
                </a:solidFill>
                <a:latin typeface="Verdana"/>
                <a:cs typeface="Verdana"/>
              </a:rPr>
              <a:t>Something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went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A6A6A6"/>
                </a:solidFill>
                <a:latin typeface="Verdana"/>
                <a:cs typeface="Verdana"/>
              </a:rPr>
              <a:t>wrong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in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A6A6A6"/>
                </a:solidFill>
                <a:latin typeface="Verdana"/>
                <a:cs typeface="Verdana"/>
              </a:rPr>
              <a:t>production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last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A6A6A6"/>
                </a:solidFill>
                <a:latin typeface="Verdana"/>
                <a:cs typeface="Verdana"/>
              </a:rPr>
              <a:t>night</a:t>
            </a:r>
            <a:endParaRPr sz="1200">
              <a:latin typeface="Verdana"/>
              <a:cs typeface="Verdana"/>
            </a:endParaRPr>
          </a:p>
          <a:p>
            <a:pPr marL="986155" lvl="1" indent="-285750">
              <a:lnSpc>
                <a:spcPct val="100000"/>
              </a:lnSpc>
              <a:spcBef>
                <a:spcPts val="700"/>
              </a:spcBef>
              <a:buSzPct val="79166"/>
              <a:buFont typeface="Arial"/>
              <a:buChar char="•"/>
              <a:tabLst>
                <a:tab pos="985519" algn="l"/>
                <a:tab pos="986155" algn="l"/>
              </a:tabLst>
            </a:pPr>
            <a:r>
              <a:rPr sz="1200" spc="-90" dirty="0">
                <a:solidFill>
                  <a:srgbClr val="A6A6A6"/>
                </a:solidFill>
                <a:latin typeface="Verdana"/>
                <a:cs typeface="Verdana"/>
              </a:rPr>
              <a:t>It’s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A6A6A6"/>
                </a:solidFill>
                <a:latin typeface="Verdana"/>
                <a:cs typeface="Verdana"/>
              </a:rPr>
              <a:t>working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110" dirty="0">
                <a:solidFill>
                  <a:srgbClr val="A6A6A6"/>
                </a:solidFill>
                <a:latin typeface="Verdana"/>
                <a:cs typeface="Verdana"/>
              </a:rPr>
              <a:t>now,</a:t>
            </a:r>
            <a:r>
              <a:rPr sz="1200" spc="-229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A6A6A6"/>
                </a:solidFill>
                <a:latin typeface="Verdana"/>
                <a:cs typeface="Verdana"/>
              </a:rPr>
              <a:t>but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105" dirty="0">
                <a:solidFill>
                  <a:srgbClr val="A6A6A6"/>
                </a:solidFill>
                <a:latin typeface="Verdana"/>
                <a:cs typeface="Verdana"/>
              </a:rPr>
              <a:t>we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A6A6A6"/>
                </a:solidFill>
                <a:latin typeface="Verdana"/>
                <a:cs typeface="Verdana"/>
              </a:rPr>
              <a:t>don’t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A6A6A6"/>
                </a:solidFill>
                <a:latin typeface="Verdana"/>
                <a:cs typeface="Verdana"/>
              </a:rPr>
              <a:t>know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A6A6A6"/>
                </a:solidFill>
                <a:latin typeface="Verdana"/>
                <a:cs typeface="Verdana"/>
              </a:rPr>
              <a:t>what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caused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A6A6A6"/>
                </a:solidFill>
                <a:latin typeface="Verdana"/>
                <a:cs typeface="Verdana"/>
              </a:rPr>
              <a:t>it</a:t>
            </a:r>
            <a:endParaRPr sz="1200">
              <a:latin typeface="Verdana"/>
              <a:cs typeface="Verdana"/>
            </a:endParaRPr>
          </a:p>
          <a:p>
            <a:pPr marL="986155" lvl="1" indent="-285750">
              <a:lnSpc>
                <a:spcPct val="100000"/>
              </a:lnSpc>
              <a:spcBef>
                <a:spcPts val="695"/>
              </a:spcBef>
              <a:buSzPct val="79166"/>
              <a:buFont typeface="Arial"/>
              <a:buChar char="•"/>
              <a:tabLst>
                <a:tab pos="985519" algn="l"/>
                <a:tab pos="986155" algn="l"/>
              </a:tabLst>
            </a:pPr>
            <a:r>
              <a:rPr sz="1200" spc="-85" dirty="0">
                <a:solidFill>
                  <a:srgbClr val="A6A6A6"/>
                </a:solidFill>
                <a:latin typeface="Verdana"/>
                <a:cs typeface="Verdana"/>
              </a:rPr>
              <a:t>Luckily,</a:t>
            </a:r>
            <a:r>
              <a:rPr sz="1200" spc="-229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monitoring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A6A6A6"/>
                </a:solidFill>
                <a:latin typeface="Verdana"/>
                <a:cs typeface="Verdana"/>
              </a:rPr>
              <a:t>tools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A6A6A6"/>
                </a:solidFill>
                <a:latin typeface="Verdana"/>
                <a:cs typeface="Verdana"/>
              </a:rPr>
              <a:t>collected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A6A6A6"/>
                </a:solidFill>
                <a:latin typeface="Verdana"/>
                <a:cs typeface="Verdana"/>
              </a:rPr>
              <a:t>a</a:t>
            </a:r>
            <a:r>
              <a:rPr sz="1200" spc="-229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A6A6A6"/>
                </a:solidFill>
                <a:latin typeface="Verdana"/>
                <a:cs typeface="Verdana"/>
              </a:rPr>
              <a:t>lot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A6A6A6"/>
                </a:solidFill>
                <a:latin typeface="Verdana"/>
                <a:cs typeface="Verdana"/>
              </a:rPr>
              <a:t>of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A6A6A6"/>
                </a:solidFill>
                <a:latin typeface="Verdana"/>
                <a:cs typeface="Verdana"/>
              </a:rPr>
              <a:t>data</a:t>
            </a:r>
            <a:r>
              <a:rPr sz="1200" spc="-229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A6A6A6"/>
                </a:solidFill>
                <a:latin typeface="Verdana"/>
                <a:cs typeface="Verdana"/>
              </a:rPr>
              <a:t>during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A6A6A6"/>
                </a:solidFill>
                <a:latin typeface="Verdana"/>
                <a:cs typeface="Verdana"/>
              </a:rPr>
              <a:t>the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outage</a:t>
            </a:r>
            <a:endParaRPr sz="1200">
              <a:latin typeface="Verdana"/>
              <a:cs typeface="Verdana"/>
            </a:endParaRPr>
          </a:p>
          <a:p>
            <a:pPr marL="986155" marR="5080" lvl="1" indent="-285750">
              <a:lnSpc>
                <a:spcPct val="100000"/>
              </a:lnSpc>
              <a:spcBef>
                <a:spcPts val="720"/>
              </a:spcBef>
              <a:buSzPct val="79166"/>
              <a:buFont typeface="Arial"/>
              <a:buChar char="•"/>
              <a:tabLst>
                <a:tab pos="985519" algn="l"/>
                <a:tab pos="986155" algn="l"/>
              </a:tabLst>
            </a:pP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With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A6A6A6"/>
                </a:solidFill>
                <a:latin typeface="Verdana"/>
                <a:cs typeface="Verdana"/>
              </a:rPr>
              <a:t>that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A6A6A6"/>
                </a:solidFill>
                <a:latin typeface="Verdana"/>
                <a:cs typeface="Verdana"/>
              </a:rPr>
              <a:t>data,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developers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and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operations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A6A6A6"/>
                </a:solidFill>
                <a:latin typeface="Verdana"/>
                <a:cs typeface="Verdana"/>
              </a:rPr>
              <a:t>engineers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are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A6A6A6"/>
                </a:solidFill>
                <a:latin typeface="Verdana"/>
                <a:cs typeface="Verdana"/>
              </a:rPr>
              <a:t>able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A6A6A6"/>
                </a:solidFill>
                <a:latin typeface="Verdana"/>
                <a:cs typeface="Verdana"/>
              </a:rPr>
              <a:t>to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A6A6A6"/>
                </a:solidFill>
                <a:latin typeface="Verdana"/>
                <a:cs typeface="Verdana"/>
              </a:rPr>
              <a:t>determine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the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A6A6A6"/>
                </a:solidFill>
                <a:latin typeface="Verdana"/>
                <a:cs typeface="Verdana"/>
              </a:rPr>
              <a:t>root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cause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A6A6A6"/>
                </a:solidFill>
                <a:latin typeface="Verdana"/>
                <a:cs typeface="Verdana"/>
              </a:rPr>
              <a:t>(a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poorly 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performing</a:t>
            </a:r>
            <a:r>
              <a:rPr sz="1200" spc="-229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A6A6A6"/>
                </a:solidFill>
                <a:latin typeface="Verdana"/>
                <a:cs typeface="Verdana"/>
              </a:rPr>
              <a:t>SQL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query)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and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A6A6A6"/>
                </a:solidFill>
                <a:latin typeface="Verdana"/>
                <a:cs typeface="Verdana"/>
              </a:rPr>
              <a:t>fix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A6A6A6"/>
                </a:solidFill>
                <a:latin typeface="Verdana"/>
                <a:cs typeface="Verdana"/>
              </a:rPr>
              <a:t>it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21196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/>
              <a:t>Why</a:t>
            </a:r>
            <a:r>
              <a:rPr sz="2000" spc="-275" dirty="0"/>
              <a:t> </a:t>
            </a:r>
            <a:r>
              <a:rPr sz="2000" spc="25" dirty="0"/>
              <a:t>do</a:t>
            </a:r>
            <a:r>
              <a:rPr sz="2000" spc="-275" dirty="0"/>
              <a:t> </a:t>
            </a:r>
            <a:r>
              <a:rPr sz="2000" spc="-45" dirty="0"/>
              <a:t>Monitoring?</a:t>
            </a:r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80" dirty="0">
                <a:latin typeface="Verdana"/>
                <a:cs typeface="Verdana"/>
              </a:rPr>
              <a:t>DevOps</a:t>
            </a:r>
            <a:r>
              <a:rPr spc="-155" dirty="0">
                <a:latin typeface="Verdana"/>
                <a:cs typeface="Verdana"/>
              </a:rPr>
              <a:t> </a:t>
            </a:r>
            <a:r>
              <a:rPr spc="-80" dirty="0">
                <a:latin typeface="Verdana"/>
                <a:cs typeface="Verdana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384" y="908303"/>
            <a:ext cx="8327135" cy="3246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7826375" cy="28289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spc="-70" dirty="0">
                <a:solidFill>
                  <a:srgbClr val="FFE2C3"/>
                </a:solidFill>
                <a:latin typeface="Verdana"/>
                <a:cs typeface="Verdana"/>
              </a:rPr>
              <a:t>Fast</a:t>
            </a:r>
            <a:r>
              <a:rPr sz="1400" spc="-25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FE2C3"/>
                </a:solidFill>
                <a:latin typeface="Verdana"/>
                <a:cs typeface="Verdana"/>
              </a:rPr>
              <a:t>recovery</a:t>
            </a:r>
            <a:r>
              <a:rPr sz="1400" spc="-24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sooner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problem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is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detected,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sooner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9400"/>
                </a:solidFill>
                <a:latin typeface="Verdana"/>
                <a:cs typeface="Verdana"/>
              </a:rPr>
              <a:t>it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can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be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fixed.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You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want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9400"/>
                </a:solidFill>
                <a:latin typeface="Verdana"/>
                <a:cs typeface="Verdana"/>
              </a:rPr>
              <a:t>know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9400"/>
                </a:solidFill>
                <a:latin typeface="Verdana"/>
                <a:cs typeface="Verdana"/>
              </a:rPr>
              <a:t>bout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 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problem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9400"/>
                </a:solidFill>
                <a:latin typeface="Verdana"/>
                <a:cs typeface="Verdana"/>
              </a:rPr>
              <a:t>before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your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customer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does!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122555">
              <a:lnSpc>
                <a:spcPct val="100000"/>
              </a:lnSpc>
            </a:pPr>
            <a:r>
              <a:rPr sz="1400" spc="-70" dirty="0">
                <a:solidFill>
                  <a:srgbClr val="FFE2C3"/>
                </a:solidFill>
                <a:latin typeface="Verdana"/>
                <a:cs typeface="Verdana"/>
              </a:rPr>
              <a:t>Better</a:t>
            </a:r>
            <a:r>
              <a:rPr sz="1400" spc="-24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FE2C3"/>
                </a:solidFill>
                <a:latin typeface="Verdana"/>
                <a:cs typeface="Verdana"/>
              </a:rPr>
              <a:t>root</a:t>
            </a:r>
            <a:r>
              <a:rPr sz="1400" spc="-24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FE2C3"/>
                </a:solidFill>
                <a:latin typeface="Verdana"/>
                <a:cs typeface="Verdana"/>
              </a:rPr>
              <a:t>cause</a:t>
            </a:r>
            <a:r>
              <a:rPr sz="1400" spc="-254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FE2C3"/>
                </a:solidFill>
                <a:latin typeface="Verdana"/>
                <a:cs typeface="Verdana"/>
              </a:rPr>
              <a:t>analysis</a:t>
            </a:r>
            <a:r>
              <a:rPr sz="1400" spc="-24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more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data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you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FB9400"/>
                </a:solidFill>
                <a:latin typeface="Verdana"/>
                <a:cs typeface="Verdana"/>
              </a:rPr>
              <a:t>have,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easier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9400"/>
                </a:solidFill>
                <a:latin typeface="Verdana"/>
                <a:cs typeface="Verdana"/>
              </a:rPr>
              <a:t>it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is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determine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Verdana"/>
                <a:cs typeface="Verdana"/>
              </a:rPr>
              <a:t>root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cause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 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problem.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208279">
              <a:lnSpc>
                <a:spcPct val="100000"/>
              </a:lnSpc>
            </a:pPr>
            <a:r>
              <a:rPr sz="1400" spc="-70" dirty="0">
                <a:solidFill>
                  <a:srgbClr val="FFE2C3"/>
                </a:solidFill>
                <a:latin typeface="Verdana"/>
                <a:cs typeface="Verdana"/>
              </a:rPr>
              <a:t>Visibility</a:t>
            </a:r>
            <a:r>
              <a:rPr sz="1400" spc="-24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FE2C3"/>
                </a:solidFill>
                <a:latin typeface="Verdana"/>
                <a:cs typeface="Verdana"/>
              </a:rPr>
              <a:t>across</a:t>
            </a:r>
            <a:r>
              <a:rPr sz="1400" spc="-25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FE2C3"/>
                </a:solidFill>
                <a:latin typeface="Verdana"/>
                <a:cs typeface="Verdana"/>
              </a:rPr>
              <a:t>teams</a:t>
            </a:r>
            <a:r>
              <a:rPr sz="1400" spc="-24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Good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monitoring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9400"/>
                </a:solidFill>
                <a:latin typeface="Verdana"/>
                <a:cs typeface="Verdana"/>
              </a:rPr>
              <a:t>tools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9400"/>
                </a:solidFill>
                <a:latin typeface="Verdana"/>
                <a:cs typeface="Verdana"/>
              </a:rPr>
              <a:t>give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useful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data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9400"/>
                </a:solidFill>
                <a:latin typeface="Verdana"/>
                <a:cs typeface="Verdana"/>
              </a:rPr>
              <a:t>both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developers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operations  </a:t>
            </a: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people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about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performance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9400"/>
                </a:solidFill>
                <a:latin typeface="Verdana"/>
                <a:cs typeface="Verdana"/>
              </a:rPr>
              <a:t>code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in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production.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190500">
              <a:lnSpc>
                <a:spcPct val="100000"/>
              </a:lnSpc>
            </a:pPr>
            <a:r>
              <a:rPr sz="1400" spc="-80" dirty="0">
                <a:solidFill>
                  <a:srgbClr val="FFE2C3"/>
                </a:solidFill>
                <a:latin typeface="Verdana"/>
                <a:cs typeface="Verdana"/>
              </a:rPr>
              <a:t>Automated</a:t>
            </a:r>
            <a:r>
              <a:rPr sz="1400" spc="-23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FE2C3"/>
                </a:solidFill>
                <a:latin typeface="Verdana"/>
                <a:cs typeface="Verdana"/>
              </a:rPr>
              <a:t>response</a:t>
            </a:r>
            <a:r>
              <a:rPr sz="1400" spc="-24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Monitoring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data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can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be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used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alongside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orchestration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provide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automated  responses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9400"/>
                </a:solidFill>
                <a:latin typeface="Verdana"/>
                <a:cs typeface="Verdana"/>
              </a:rPr>
              <a:t>events,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such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as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automated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recovery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from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failures.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79" y="4690871"/>
            <a:ext cx="291084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33767" y="4791864"/>
            <a:ext cx="1072515" cy="1600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950" b="1" spc="50" dirty="0">
                <a:solidFill>
                  <a:srgbClr val="595959"/>
                </a:solidFill>
                <a:latin typeface="Trebuchet MS"/>
                <a:cs typeface="Trebuchet MS"/>
              </a:rPr>
              <a:t>DevOps</a:t>
            </a:r>
            <a:r>
              <a:rPr sz="950" b="1" spc="-13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950" b="1" spc="25" dirty="0">
                <a:solidFill>
                  <a:srgbClr val="595959"/>
                </a:solidFill>
                <a:latin typeface="Trebuchet MS"/>
                <a:cs typeface="Trebuchet MS"/>
              </a:rPr>
              <a:t>Essentials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8055" y="975360"/>
            <a:ext cx="627888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DevOps</a:t>
            </a:r>
            <a:r>
              <a:rPr spc="-484" dirty="0"/>
              <a:t> </a:t>
            </a:r>
            <a:r>
              <a:rPr spc="-210" dirty="0"/>
              <a:t>Essentials</a:t>
            </a:r>
          </a:p>
        </p:txBody>
      </p:sp>
      <p:sp>
        <p:nvSpPr>
          <p:cNvPr id="10" name="object 10"/>
          <p:cNvSpPr/>
          <p:nvPr/>
        </p:nvSpPr>
        <p:spPr>
          <a:xfrm>
            <a:off x="1331975" y="3550920"/>
            <a:ext cx="6480048" cy="7955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00200" y="3453384"/>
            <a:ext cx="5998463" cy="10850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1600" y="3566243"/>
            <a:ext cx="6400800" cy="719455"/>
          </a:xfrm>
          <a:custGeom>
            <a:avLst/>
            <a:gdLst/>
            <a:ahLst/>
            <a:cxnLst/>
            <a:rect l="l" t="t" r="r" b="b"/>
            <a:pathLst>
              <a:path w="6400800" h="719454">
                <a:moveTo>
                  <a:pt x="0" y="719018"/>
                </a:moveTo>
                <a:lnTo>
                  <a:pt x="6400800" y="719018"/>
                </a:lnTo>
                <a:lnTo>
                  <a:pt x="6400800" y="0"/>
                </a:lnTo>
                <a:lnTo>
                  <a:pt x="0" y="0"/>
                </a:lnTo>
                <a:lnTo>
                  <a:pt x="0" y="719018"/>
                </a:lnTo>
                <a:close/>
              </a:path>
            </a:pathLst>
          </a:custGeom>
          <a:solidFill>
            <a:srgbClr val="000000">
              <a:alpha val="411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09750" y="3492500"/>
            <a:ext cx="55251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0100" marR="5080" indent="-20574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B9400"/>
                </a:solidFill>
                <a:latin typeface="Trebuchet MS"/>
                <a:cs typeface="Trebuchet MS"/>
              </a:rPr>
              <a:t>Tools</a:t>
            </a:r>
            <a:r>
              <a:rPr sz="2400" spc="-31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FB9400"/>
                </a:solidFill>
                <a:latin typeface="Trebuchet MS"/>
                <a:cs typeface="Trebuchet MS"/>
              </a:rPr>
              <a:t>for</a:t>
            </a:r>
            <a:r>
              <a:rPr sz="2400" spc="-30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FB9400"/>
                </a:solidFill>
                <a:latin typeface="Trebuchet MS"/>
                <a:cs typeface="Trebuchet MS"/>
              </a:rPr>
              <a:t>Build</a:t>
            </a:r>
            <a:r>
              <a:rPr sz="2400" spc="-29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FB9400"/>
                </a:solidFill>
                <a:latin typeface="Trebuchet MS"/>
                <a:cs typeface="Trebuchet MS"/>
              </a:rPr>
              <a:t>Automation</a:t>
            </a:r>
            <a:r>
              <a:rPr sz="2400" spc="-30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FB9400"/>
                </a:solidFill>
                <a:latin typeface="Trebuchet MS"/>
                <a:cs typeface="Trebuchet MS"/>
              </a:rPr>
              <a:t>and</a:t>
            </a:r>
            <a:r>
              <a:rPr sz="2400" spc="-29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B9400"/>
                </a:solidFill>
                <a:latin typeface="Trebuchet MS"/>
                <a:cs typeface="Trebuchet MS"/>
              </a:rPr>
              <a:t>Continuous  </a:t>
            </a:r>
            <a:r>
              <a:rPr sz="2400" spc="-95" dirty="0">
                <a:solidFill>
                  <a:srgbClr val="FB9400"/>
                </a:solidFill>
                <a:latin typeface="Trebuchet MS"/>
                <a:cs typeface="Trebuchet MS"/>
              </a:rPr>
              <a:t>Integration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25076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65" dirty="0">
                <a:latin typeface="Verdana"/>
                <a:cs typeface="Verdana"/>
              </a:rPr>
              <a:t>Build </a:t>
            </a:r>
            <a:r>
              <a:rPr sz="2000" spc="-160" dirty="0">
                <a:latin typeface="Verdana"/>
                <a:cs typeface="Verdana"/>
              </a:rPr>
              <a:t>Automation</a:t>
            </a:r>
            <a:r>
              <a:rPr sz="2000" spc="-595" dirty="0">
                <a:latin typeface="Verdana"/>
                <a:cs typeface="Verdana"/>
              </a:rPr>
              <a:t> </a:t>
            </a:r>
            <a:r>
              <a:rPr sz="2000" spc="-125" dirty="0">
                <a:latin typeface="Verdana"/>
                <a:cs typeface="Verdana"/>
              </a:rPr>
              <a:t>Tools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80" dirty="0">
                <a:latin typeface="Verdana"/>
                <a:cs typeface="Verdana"/>
              </a:rPr>
              <a:t>DevOps</a:t>
            </a:r>
            <a:r>
              <a:rPr spc="-155" dirty="0">
                <a:latin typeface="Verdana"/>
                <a:cs typeface="Verdana"/>
              </a:rPr>
              <a:t> </a:t>
            </a:r>
            <a:r>
              <a:rPr spc="-80" dirty="0">
                <a:latin typeface="Verdana"/>
                <a:cs typeface="Verdana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384" y="896111"/>
            <a:ext cx="8531352" cy="2983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8061325" cy="2554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80" dirty="0">
                <a:solidFill>
                  <a:srgbClr val="FFE2C3"/>
                </a:solidFill>
                <a:latin typeface="Verdana"/>
                <a:cs typeface="Verdana"/>
              </a:rPr>
              <a:t>Build</a:t>
            </a:r>
            <a:r>
              <a:rPr sz="1400" spc="-24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FE2C3"/>
                </a:solidFill>
                <a:latin typeface="Verdana"/>
                <a:cs typeface="Verdana"/>
              </a:rPr>
              <a:t>automation</a:t>
            </a:r>
            <a:r>
              <a:rPr sz="1400" spc="-25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Automated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processing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9400"/>
                </a:solidFill>
                <a:latin typeface="Verdana"/>
                <a:cs typeface="Verdana"/>
              </a:rPr>
              <a:t>code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in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preparation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for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deployment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2714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What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9400"/>
                </a:solidFill>
                <a:latin typeface="Verdana"/>
                <a:cs typeface="Verdana"/>
              </a:rPr>
              <a:t>tools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you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use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for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build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automation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usually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depend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on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9400"/>
                </a:solidFill>
                <a:latin typeface="Verdana"/>
                <a:cs typeface="Verdana"/>
              </a:rPr>
              <a:t>programming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languages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frameworks 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A few</a:t>
            </a:r>
            <a:r>
              <a:rPr sz="1400" spc="-409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9400"/>
                </a:solidFill>
                <a:latin typeface="Verdana"/>
                <a:cs typeface="Verdana"/>
              </a:rPr>
              <a:t>examples: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Java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9400"/>
                </a:solidFill>
                <a:latin typeface="Verdana"/>
                <a:cs typeface="Verdana"/>
              </a:rPr>
              <a:t>ant,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FB9400"/>
                </a:solidFill>
                <a:latin typeface="Verdana"/>
                <a:cs typeface="Verdana"/>
              </a:rPr>
              <a:t>maven,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gradle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Javascript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FB9400"/>
                </a:solidFill>
                <a:latin typeface="Verdana"/>
                <a:cs typeface="Verdana"/>
              </a:rPr>
              <a:t>npm,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9400"/>
                </a:solidFill>
                <a:latin typeface="Verdana"/>
                <a:cs typeface="Verdana"/>
              </a:rPr>
              <a:t>grunt,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9400"/>
                </a:solidFill>
                <a:latin typeface="Verdana"/>
                <a:cs typeface="Verdana"/>
              </a:rPr>
              <a:t>gulp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25" dirty="0">
                <a:solidFill>
                  <a:srgbClr val="FB9400"/>
                </a:solidFill>
                <a:latin typeface="Verdana"/>
                <a:cs typeface="Verdana"/>
              </a:rPr>
              <a:t>Make</a:t>
            </a:r>
            <a:r>
              <a:rPr sz="1400" spc="-26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widely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used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in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Unix-based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systems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Packer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build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machine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images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containers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310134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/>
              <a:t>Continuous</a:t>
            </a:r>
            <a:r>
              <a:rPr sz="2000" spc="-475" dirty="0"/>
              <a:t> </a:t>
            </a:r>
            <a:r>
              <a:rPr sz="2000" spc="-80" dirty="0"/>
              <a:t>Integration </a:t>
            </a:r>
            <a:r>
              <a:rPr sz="2000" spc="-20" dirty="0"/>
              <a:t>Tools</a:t>
            </a:r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80" dirty="0">
                <a:latin typeface="Verdana"/>
                <a:cs typeface="Verdana"/>
              </a:rPr>
              <a:t>DevOps</a:t>
            </a:r>
            <a:r>
              <a:rPr spc="-155" dirty="0">
                <a:latin typeface="Verdana"/>
                <a:cs typeface="Verdana"/>
              </a:rPr>
              <a:t> </a:t>
            </a:r>
            <a:r>
              <a:rPr spc="-80" dirty="0">
                <a:latin typeface="Verdana"/>
                <a:cs typeface="Verdana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" y="896111"/>
            <a:ext cx="7738872" cy="1825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7275195" cy="1396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5" dirty="0">
                <a:solidFill>
                  <a:srgbClr val="FFE2C3"/>
                </a:solidFill>
                <a:latin typeface="Arial"/>
                <a:cs typeface="Arial"/>
              </a:rPr>
              <a:t>Continuous</a:t>
            </a:r>
            <a:r>
              <a:rPr sz="1400" spc="-150" dirty="0">
                <a:solidFill>
                  <a:srgbClr val="FFE2C3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E2C3"/>
                </a:solidFill>
                <a:latin typeface="Arial"/>
                <a:cs typeface="Arial"/>
              </a:rPr>
              <a:t>Integration</a:t>
            </a:r>
            <a:r>
              <a:rPr sz="1400" spc="-140" dirty="0">
                <a:solidFill>
                  <a:srgbClr val="FFE2C3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Arial"/>
                <a:cs typeface="Arial"/>
              </a:rPr>
              <a:t>–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Continuously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B9400"/>
                </a:solidFill>
                <a:latin typeface="Arial"/>
                <a:cs typeface="Arial"/>
              </a:rPr>
              <a:t>merging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code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40" dirty="0">
                <a:solidFill>
                  <a:srgbClr val="FB9400"/>
                </a:solidFill>
                <a:latin typeface="Arial"/>
                <a:cs typeface="Arial"/>
              </a:rPr>
              <a:t>into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Arial"/>
                <a:cs typeface="Arial"/>
              </a:rPr>
              <a:t>a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B9400"/>
                </a:solidFill>
                <a:latin typeface="Arial"/>
                <a:cs typeface="Arial"/>
              </a:rPr>
              <a:t>single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branch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0" dirty="0">
                <a:solidFill>
                  <a:srgbClr val="FB9400"/>
                </a:solidFill>
                <a:latin typeface="Arial"/>
                <a:cs typeface="Arial"/>
              </a:rPr>
              <a:t>or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mainline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Continuous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Integration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tools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FB9400"/>
                </a:solidFill>
                <a:latin typeface="Arial"/>
                <a:cs typeface="Arial"/>
              </a:rPr>
              <a:t>usually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consist</a:t>
            </a:r>
            <a:r>
              <a:rPr sz="14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FB9400"/>
                </a:solidFill>
                <a:latin typeface="Arial"/>
                <a:cs typeface="Arial"/>
              </a:rPr>
              <a:t>of</a:t>
            </a:r>
            <a:r>
              <a:rPr sz="14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Arial"/>
                <a:cs typeface="Arial"/>
              </a:rPr>
              <a:t>a</a:t>
            </a:r>
            <a:r>
              <a:rPr sz="14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server</a:t>
            </a:r>
            <a:r>
              <a:rPr sz="14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FB9400"/>
                </a:solidFill>
                <a:latin typeface="Arial"/>
                <a:cs typeface="Arial"/>
              </a:rPr>
              <a:t>that</a:t>
            </a:r>
            <a:r>
              <a:rPr sz="14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integrates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0" dirty="0">
                <a:solidFill>
                  <a:srgbClr val="FB9400"/>
                </a:solidFill>
                <a:latin typeface="Arial"/>
                <a:cs typeface="Arial"/>
              </a:rPr>
              <a:t>with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source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control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328295" indent="-315595">
              <a:lnSpc>
                <a:spcPct val="100000"/>
              </a:lnSpc>
              <a:buChar char="•"/>
              <a:tabLst>
                <a:tab pos="328295" algn="l"/>
                <a:tab pos="328930" algn="l"/>
              </a:tabLst>
            </a:pPr>
            <a:r>
              <a:rPr sz="1400" spc="-15" dirty="0">
                <a:solidFill>
                  <a:srgbClr val="FB9400"/>
                </a:solidFill>
                <a:latin typeface="Arial"/>
                <a:cs typeface="Arial"/>
              </a:rPr>
              <a:t>When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source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code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B9400"/>
                </a:solidFill>
                <a:latin typeface="Arial"/>
                <a:cs typeface="Arial"/>
              </a:rPr>
              <a:t>is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B9400"/>
                </a:solidFill>
                <a:latin typeface="Arial"/>
                <a:cs typeface="Arial"/>
              </a:rPr>
              <a:t>changed,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server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responds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Arial"/>
                <a:cs typeface="Arial"/>
              </a:rPr>
              <a:t>by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executing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B9400"/>
                </a:solidFill>
                <a:latin typeface="Arial"/>
                <a:cs typeface="Arial"/>
              </a:rPr>
              <a:t>an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B9400"/>
                </a:solidFill>
                <a:latin typeface="Arial"/>
                <a:cs typeface="Arial"/>
              </a:rPr>
              <a:t>automated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build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310134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/>
              <a:t>Continuous</a:t>
            </a:r>
            <a:r>
              <a:rPr sz="2000" spc="-475" dirty="0"/>
              <a:t> </a:t>
            </a:r>
            <a:r>
              <a:rPr sz="2000" spc="-80" dirty="0"/>
              <a:t>Integration </a:t>
            </a:r>
            <a:r>
              <a:rPr sz="2000" spc="-20" dirty="0"/>
              <a:t>Tools</a:t>
            </a:r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80" dirty="0">
                <a:latin typeface="Verdana"/>
                <a:cs typeface="Verdana"/>
              </a:rPr>
              <a:t>DevOps</a:t>
            </a:r>
            <a:r>
              <a:rPr spc="-155" dirty="0">
                <a:latin typeface="Verdana"/>
                <a:cs typeface="Verdana"/>
              </a:rPr>
              <a:t> </a:t>
            </a:r>
            <a:r>
              <a:rPr spc="-80" dirty="0">
                <a:latin typeface="Verdana"/>
                <a:cs typeface="Verdana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384" y="908303"/>
            <a:ext cx="3090672" cy="2392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2618740" cy="277896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FFE2C3"/>
                </a:solidFill>
                <a:latin typeface="Arial"/>
                <a:cs typeface="Arial"/>
              </a:rPr>
              <a:t>Jenkins: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Open</a:t>
            </a:r>
            <a:r>
              <a:rPr sz="1400" spc="-16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source</a:t>
            </a:r>
            <a:r>
              <a:rPr sz="1400" spc="-16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Arial"/>
                <a:cs typeface="Arial"/>
              </a:rPr>
              <a:t>–</a:t>
            </a:r>
            <a:r>
              <a:rPr sz="1400" spc="-16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fork</a:t>
            </a:r>
            <a:r>
              <a:rPr sz="1400" spc="-16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FB9400"/>
                </a:solidFill>
                <a:latin typeface="Arial"/>
                <a:cs typeface="Arial"/>
              </a:rPr>
              <a:t>of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 smtClean="0">
                <a:solidFill>
                  <a:srgbClr val="FB9400"/>
                </a:solidFill>
                <a:latin typeface="Arial"/>
                <a:cs typeface="Arial"/>
              </a:rPr>
              <a:t>Hudson</a:t>
            </a:r>
            <a:endParaRPr sz="25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Widely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5" dirty="0" smtClean="0">
                <a:solidFill>
                  <a:srgbClr val="FB9400"/>
                </a:solidFill>
                <a:latin typeface="Arial"/>
                <a:cs typeface="Arial"/>
              </a:rPr>
              <a:t>used</a:t>
            </a:r>
            <a:endParaRPr sz="25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spc="-40" dirty="0">
                <a:solidFill>
                  <a:srgbClr val="FB9400"/>
                </a:solidFill>
                <a:latin typeface="Arial"/>
                <a:cs typeface="Arial"/>
              </a:rPr>
              <a:t>Java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 smtClean="0">
                <a:solidFill>
                  <a:srgbClr val="FB9400"/>
                </a:solidFill>
                <a:latin typeface="Arial"/>
                <a:cs typeface="Arial"/>
              </a:rPr>
              <a:t>servlet-based</a:t>
            </a:r>
            <a:endParaRPr lang="en-US" sz="1400" spc="5" dirty="0" smtClean="0">
              <a:solidFill>
                <a:srgbClr val="FB9400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endParaRPr lang="en-US" sz="1400" spc="5" dirty="0">
              <a:solidFill>
                <a:srgbClr val="FB9400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400" spc="-30" dirty="0" err="1">
                <a:solidFill>
                  <a:srgbClr val="FFE2C3"/>
                </a:solidFill>
                <a:latin typeface="Arial"/>
                <a:cs typeface="Arial"/>
              </a:rPr>
              <a:t>TravisCI</a:t>
            </a:r>
            <a:r>
              <a:rPr lang="en-US" sz="1400" spc="-30" dirty="0">
                <a:solidFill>
                  <a:srgbClr val="FFE2C3"/>
                </a:solidFill>
                <a:latin typeface="Arial"/>
                <a:cs typeface="Arial"/>
              </a:rPr>
              <a:t>:</a:t>
            </a:r>
            <a:endParaRPr lang="en-US" sz="25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lang="en-US" sz="1400" spc="-10" dirty="0">
                <a:solidFill>
                  <a:srgbClr val="FB9400"/>
                </a:solidFill>
                <a:latin typeface="Arial"/>
                <a:cs typeface="Arial"/>
              </a:rPr>
              <a:t>Open</a:t>
            </a:r>
            <a:r>
              <a:rPr lang="en-US"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rgbClr val="FB9400"/>
                </a:solidFill>
                <a:latin typeface="Arial"/>
                <a:cs typeface="Arial"/>
              </a:rPr>
              <a:t>source</a:t>
            </a:r>
            <a:endParaRPr lang="en-US" sz="25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lang="en-US" sz="1400" spc="15" dirty="0">
                <a:solidFill>
                  <a:srgbClr val="FB9400"/>
                </a:solidFill>
                <a:latin typeface="Arial"/>
                <a:cs typeface="Arial"/>
              </a:rPr>
              <a:t>Built</a:t>
            </a:r>
            <a:r>
              <a:rPr lang="en-US"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10" dirty="0">
                <a:solidFill>
                  <a:srgbClr val="FB9400"/>
                </a:solidFill>
                <a:latin typeface="Arial"/>
                <a:cs typeface="Arial"/>
              </a:rPr>
              <a:t>around</a:t>
            </a:r>
            <a:r>
              <a:rPr lang="en-US"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15" dirty="0" err="1">
                <a:solidFill>
                  <a:srgbClr val="FB9400"/>
                </a:solidFill>
                <a:latin typeface="Arial"/>
                <a:cs typeface="Arial"/>
              </a:rPr>
              <a:t>Github</a:t>
            </a:r>
            <a:r>
              <a:rPr lang="en-US"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15" dirty="0">
                <a:solidFill>
                  <a:srgbClr val="FB9400"/>
                </a:solidFill>
                <a:latin typeface="Arial"/>
                <a:cs typeface="Arial"/>
              </a:rPr>
              <a:t>integration</a:t>
            </a:r>
            <a:endParaRPr lang="en-US" sz="25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lang="en-US" sz="1400" spc="-15" dirty="0">
                <a:solidFill>
                  <a:srgbClr val="FB9400"/>
                </a:solidFill>
                <a:latin typeface="Arial"/>
                <a:cs typeface="Arial"/>
              </a:rPr>
              <a:t>Executes</a:t>
            </a:r>
            <a:r>
              <a:rPr lang="en-US"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10" dirty="0">
                <a:solidFill>
                  <a:srgbClr val="FB9400"/>
                </a:solidFill>
                <a:latin typeface="Arial"/>
                <a:cs typeface="Arial"/>
              </a:rPr>
              <a:t>builds</a:t>
            </a:r>
            <a:r>
              <a:rPr lang="en-US"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5" dirty="0">
                <a:solidFill>
                  <a:srgbClr val="FB9400"/>
                </a:solidFill>
                <a:latin typeface="Arial"/>
                <a:cs typeface="Arial"/>
              </a:rPr>
              <a:t>in</a:t>
            </a:r>
            <a:r>
              <a:rPr lang="en-US"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-10" dirty="0">
                <a:solidFill>
                  <a:srgbClr val="FB9400"/>
                </a:solidFill>
                <a:latin typeface="Arial"/>
                <a:cs typeface="Arial"/>
              </a:rPr>
              <a:t>clean</a:t>
            </a:r>
            <a:r>
              <a:rPr lang="en-US"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-85" dirty="0">
                <a:solidFill>
                  <a:srgbClr val="FB9400"/>
                </a:solidFill>
                <a:latin typeface="Arial"/>
                <a:cs typeface="Arial"/>
              </a:rPr>
              <a:t>VMs</a:t>
            </a:r>
            <a:endParaRPr lang="en-US" sz="140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79" y="4690871"/>
            <a:ext cx="291084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33767" y="4791864"/>
            <a:ext cx="1072515" cy="1600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950" b="1" spc="50" dirty="0">
                <a:solidFill>
                  <a:srgbClr val="595959"/>
                </a:solidFill>
                <a:latin typeface="Trebuchet MS"/>
                <a:cs typeface="Trebuchet MS"/>
              </a:rPr>
              <a:t>DevOps</a:t>
            </a:r>
            <a:r>
              <a:rPr sz="950" b="1" spc="-13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950" b="1" spc="25" dirty="0">
                <a:solidFill>
                  <a:srgbClr val="595959"/>
                </a:solidFill>
                <a:latin typeface="Trebuchet MS"/>
                <a:cs typeface="Trebuchet MS"/>
              </a:rPr>
              <a:t>Essentials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8055" y="975360"/>
            <a:ext cx="627888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DevOps</a:t>
            </a:r>
            <a:r>
              <a:rPr spc="-484" dirty="0"/>
              <a:t> </a:t>
            </a:r>
            <a:r>
              <a:rPr spc="-210" dirty="0"/>
              <a:t>Essentials</a:t>
            </a:r>
          </a:p>
        </p:txBody>
      </p:sp>
      <p:sp>
        <p:nvSpPr>
          <p:cNvPr id="10" name="object 10"/>
          <p:cNvSpPr/>
          <p:nvPr/>
        </p:nvSpPr>
        <p:spPr>
          <a:xfrm>
            <a:off x="1331975" y="3550920"/>
            <a:ext cx="6480048" cy="7955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20823" y="3636264"/>
            <a:ext cx="5102352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vert="horz" wrap="square" lIns="0" tIns="121920" rIns="0" bIns="0" rtlCol="0">
            <a:spAutoFit/>
          </a:bodyPr>
          <a:lstStyle/>
          <a:p>
            <a:pPr marL="871219">
              <a:lnSpc>
                <a:spcPct val="100000"/>
              </a:lnSpc>
              <a:spcBef>
                <a:spcPts val="960"/>
              </a:spcBef>
            </a:pPr>
            <a:r>
              <a:rPr sz="2400" spc="-20" dirty="0">
                <a:solidFill>
                  <a:srgbClr val="FB9400"/>
                </a:solidFill>
                <a:latin typeface="Trebuchet MS"/>
                <a:cs typeface="Trebuchet MS"/>
              </a:rPr>
              <a:t>Tools</a:t>
            </a:r>
            <a:r>
              <a:rPr sz="2400" spc="-31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FB9400"/>
                </a:solidFill>
                <a:latin typeface="Trebuchet MS"/>
                <a:cs typeface="Trebuchet MS"/>
              </a:rPr>
              <a:t>for</a:t>
            </a:r>
            <a:r>
              <a:rPr sz="2400" spc="-30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FB9400"/>
                </a:solidFill>
                <a:latin typeface="Trebuchet MS"/>
                <a:cs typeface="Trebuchet MS"/>
              </a:rPr>
              <a:t>Configuration</a:t>
            </a:r>
            <a:r>
              <a:rPr sz="2400" spc="-30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FB9400"/>
                </a:solidFill>
                <a:latin typeface="Trebuchet MS"/>
                <a:cs typeface="Trebuchet MS"/>
              </a:rPr>
              <a:t>Management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35534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60" dirty="0"/>
              <a:t>Configuration </a:t>
            </a:r>
            <a:r>
              <a:rPr sz="2000" spc="-40" dirty="0"/>
              <a:t>Management</a:t>
            </a:r>
            <a:r>
              <a:rPr sz="2000" spc="-445" dirty="0"/>
              <a:t> </a:t>
            </a:r>
            <a:r>
              <a:rPr sz="2000" spc="-20" dirty="0"/>
              <a:t>Tools</a:t>
            </a:r>
            <a:endParaRPr sz="200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50" dirty="0">
                <a:latin typeface="Trebuchet MS"/>
                <a:cs typeface="Trebuchet MS"/>
              </a:rPr>
              <a:t>DevOps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25" dirty="0">
                <a:latin typeface="Trebuchet MS"/>
                <a:cs typeface="Trebuchet MS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" y="896111"/>
            <a:ext cx="7970520" cy="1749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747839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solidFill>
                  <a:srgbClr val="FFE2C3"/>
                </a:solidFill>
                <a:latin typeface="Trebuchet MS"/>
                <a:cs typeface="Trebuchet MS"/>
              </a:rPr>
              <a:t>Configuration</a:t>
            </a:r>
            <a:r>
              <a:rPr sz="1400" spc="-175" dirty="0">
                <a:solidFill>
                  <a:srgbClr val="FFE2C3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FE2C3"/>
                </a:solidFill>
                <a:latin typeface="Trebuchet MS"/>
                <a:cs typeface="Trebuchet MS"/>
              </a:rPr>
              <a:t>Management</a:t>
            </a:r>
            <a:r>
              <a:rPr sz="1400" spc="-170" dirty="0">
                <a:solidFill>
                  <a:srgbClr val="FFE2C3"/>
                </a:solidFill>
                <a:latin typeface="Trebuchet MS"/>
                <a:cs typeface="Trebuchet MS"/>
              </a:rPr>
              <a:t> </a:t>
            </a:r>
            <a:r>
              <a:rPr sz="1400" spc="235" dirty="0">
                <a:solidFill>
                  <a:srgbClr val="FB9400"/>
                </a:solidFill>
                <a:latin typeface="Trebuchet MS"/>
                <a:cs typeface="Trebuchet MS"/>
              </a:rPr>
              <a:t>–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Trebuchet MS"/>
                <a:cs typeface="Trebuchet MS"/>
              </a:rPr>
              <a:t>Managing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Trebuchet MS"/>
                <a:cs typeface="Trebuchet MS"/>
              </a:rPr>
              <a:t>and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Trebuchet MS"/>
                <a:cs typeface="Trebuchet MS"/>
              </a:rPr>
              <a:t>changing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Trebuchet MS"/>
                <a:cs typeface="Trebuchet MS"/>
              </a:rPr>
              <a:t>the</a:t>
            </a:r>
            <a:r>
              <a:rPr sz="1400" spc="-18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B9400"/>
                </a:solidFill>
                <a:latin typeface="Trebuchet MS"/>
                <a:cs typeface="Trebuchet MS"/>
              </a:rPr>
              <a:t>state</a:t>
            </a:r>
            <a:r>
              <a:rPr sz="1400" spc="-18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Trebuchet MS"/>
                <a:cs typeface="Trebuchet MS"/>
              </a:rPr>
              <a:t>of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Trebuchet MS"/>
                <a:cs typeface="Trebuchet MS"/>
              </a:rPr>
              <a:t>pieces</a:t>
            </a:r>
            <a:r>
              <a:rPr sz="1400" spc="-18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Trebuchet MS"/>
                <a:cs typeface="Trebuchet MS"/>
              </a:rPr>
              <a:t>of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Trebuchet MS"/>
                <a:cs typeface="Trebuchet MS"/>
              </a:rPr>
              <a:t>infrastructure</a:t>
            </a:r>
            <a:r>
              <a:rPr sz="1400" spc="-18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FB9400"/>
                </a:solidFill>
                <a:latin typeface="Trebuchet MS"/>
                <a:cs typeface="Trebuchet MS"/>
              </a:rPr>
              <a:t>in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Trebuchet MS"/>
                <a:cs typeface="Trebuchet MS"/>
              </a:rPr>
              <a:t>a  </a:t>
            </a:r>
            <a:r>
              <a:rPr sz="1400" spc="10" dirty="0">
                <a:solidFill>
                  <a:srgbClr val="FB9400"/>
                </a:solidFill>
                <a:latin typeface="Trebuchet MS"/>
                <a:cs typeface="Trebuchet MS"/>
              </a:rPr>
              <a:t>consistent</a:t>
            </a:r>
            <a:r>
              <a:rPr sz="1400" spc="-18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Trebuchet MS"/>
                <a:cs typeface="Trebuchet MS"/>
              </a:rPr>
              <a:t>and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FB9400"/>
                </a:solidFill>
                <a:latin typeface="Trebuchet MS"/>
                <a:cs typeface="Trebuchet MS"/>
              </a:rPr>
              <a:t>maintainable</a:t>
            </a:r>
            <a:r>
              <a:rPr sz="1400" spc="-19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FB9400"/>
                </a:solidFill>
                <a:latin typeface="Trebuchet MS"/>
                <a:cs typeface="Trebuchet MS"/>
              </a:rPr>
              <a:t>way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1385299"/>
            <a:ext cx="6918325" cy="337400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solidFill>
                  <a:srgbClr val="FB9400"/>
                </a:solidFill>
                <a:latin typeface="Trebuchet MS"/>
                <a:cs typeface="Trebuchet MS"/>
              </a:rPr>
              <a:t>Configuration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B9400"/>
                </a:solidFill>
                <a:latin typeface="Trebuchet MS"/>
                <a:cs typeface="Trebuchet MS"/>
              </a:rPr>
              <a:t>management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Trebuchet MS"/>
                <a:cs typeface="Trebuchet MS"/>
              </a:rPr>
              <a:t>tools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FB9400"/>
                </a:solidFill>
                <a:latin typeface="Trebuchet MS"/>
                <a:cs typeface="Trebuchet MS"/>
              </a:rPr>
              <a:t>are</a:t>
            </a:r>
            <a:r>
              <a:rPr sz="1400" spc="-18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Trebuchet MS"/>
                <a:cs typeface="Trebuchet MS"/>
              </a:rPr>
              <a:t>a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B9400"/>
                </a:solidFill>
                <a:latin typeface="Trebuchet MS"/>
                <a:cs typeface="Trebuchet MS"/>
              </a:rPr>
              <a:t>great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FB9400"/>
                </a:solidFill>
                <a:latin typeface="Trebuchet MS"/>
                <a:cs typeface="Trebuchet MS"/>
              </a:rPr>
              <a:t>way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B9400"/>
                </a:solidFill>
                <a:latin typeface="Trebuchet MS"/>
                <a:cs typeface="Trebuchet MS"/>
              </a:rPr>
              <a:t>to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Trebuchet MS"/>
                <a:cs typeface="Trebuchet MS"/>
              </a:rPr>
              <a:t>implement</a:t>
            </a:r>
            <a:r>
              <a:rPr sz="1400" spc="-15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E2C3"/>
                </a:solidFill>
                <a:latin typeface="Trebuchet MS"/>
                <a:cs typeface="Trebuchet MS"/>
              </a:rPr>
              <a:t>infrastructure</a:t>
            </a:r>
            <a:r>
              <a:rPr sz="1400" spc="-180" dirty="0">
                <a:solidFill>
                  <a:srgbClr val="FFE2C3"/>
                </a:solidFill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FFE2C3"/>
                </a:solidFill>
                <a:latin typeface="Trebuchet MS"/>
                <a:cs typeface="Trebuchet MS"/>
              </a:rPr>
              <a:t>as</a:t>
            </a:r>
            <a:r>
              <a:rPr sz="1400" spc="-175" dirty="0">
                <a:solidFill>
                  <a:srgbClr val="FFE2C3"/>
                </a:solidFill>
                <a:latin typeface="Trebuchet MS"/>
                <a:cs typeface="Trebuchet MS"/>
              </a:rPr>
              <a:t> </a:t>
            </a:r>
            <a:r>
              <a:rPr sz="1400" spc="25" dirty="0" smtClean="0">
                <a:solidFill>
                  <a:srgbClr val="FFE2C3"/>
                </a:solidFill>
                <a:latin typeface="Trebuchet MS"/>
                <a:cs typeface="Trebuchet MS"/>
              </a:rPr>
              <a:t>code</a:t>
            </a:r>
            <a:endParaRPr lang="en-US" sz="1400" spc="25" dirty="0" smtClean="0">
              <a:solidFill>
                <a:srgbClr val="FFE2C3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lang="en-US" sz="1400" spc="-100" dirty="0" err="1">
                <a:solidFill>
                  <a:srgbClr val="FFE2C3"/>
                </a:solidFill>
                <a:latin typeface="Verdana"/>
                <a:cs typeface="Verdana"/>
              </a:rPr>
              <a:t>Ansible</a:t>
            </a:r>
            <a:r>
              <a:rPr lang="en-US" sz="1400" spc="-100" dirty="0">
                <a:solidFill>
                  <a:srgbClr val="FFE2C3"/>
                </a:solidFill>
                <a:latin typeface="Verdana"/>
                <a:cs typeface="Verdana"/>
              </a:rPr>
              <a:t>:</a:t>
            </a:r>
            <a:endParaRPr lang="en-US" sz="1400" dirty="0">
              <a:latin typeface="Verdana"/>
              <a:cs typeface="Verdana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en-US" sz="1400" spc="-80" dirty="0">
                <a:solidFill>
                  <a:srgbClr val="FB9400"/>
                </a:solidFill>
                <a:latin typeface="Verdana"/>
                <a:cs typeface="Verdana"/>
              </a:rPr>
              <a:t>Open</a:t>
            </a:r>
            <a:r>
              <a:rPr lang="en-US"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lang="en-US" sz="1400" spc="-70" dirty="0">
                <a:solidFill>
                  <a:srgbClr val="FB9400"/>
                </a:solidFill>
                <a:latin typeface="Verdana"/>
                <a:cs typeface="Verdana"/>
              </a:rPr>
              <a:t>source</a:t>
            </a:r>
            <a:endParaRPr lang="en-US" sz="1400" dirty="0">
              <a:latin typeface="Verdana"/>
              <a:cs typeface="Verdana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en-US" sz="1400" spc="-85" dirty="0">
                <a:solidFill>
                  <a:srgbClr val="FB9400"/>
                </a:solidFill>
                <a:latin typeface="Verdana"/>
                <a:cs typeface="Verdana"/>
              </a:rPr>
              <a:t>Declarative</a:t>
            </a:r>
            <a:r>
              <a:rPr lang="en-US" sz="1400" spc="-26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lang="en-US" sz="1400" spc="-75" dirty="0">
                <a:solidFill>
                  <a:srgbClr val="FB9400"/>
                </a:solidFill>
                <a:latin typeface="Verdana"/>
                <a:cs typeface="Verdana"/>
              </a:rPr>
              <a:t>configuration</a:t>
            </a:r>
            <a:endParaRPr lang="en-US" sz="1400" dirty="0">
              <a:latin typeface="Verdana"/>
              <a:cs typeface="Verdana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en-US" sz="1400" spc="-80" dirty="0">
                <a:solidFill>
                  <a:srgbClr val="FB9400"/>
                </a:solidFill>
                <a:latin typeface="Verdana"/>
                <a:cs typeface="Verdana"/>
              </a:rPr>
              <a:t>YAML</a:t>
            </a:r>
            <a:r>
              <a:rPr lang="en-US"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lang="en-US" sz="1400" spc="-75" dirty="0">
                <a:solidFill>
                  <a:srgbClr val="FB9400"/>
                </a:solidFill>
                <a:latin typeface="Verdana"/>
                <a:cs typeface="Verdana"/>
              </a:rPr>
              <a:t>configuration</a:t>
            </a:r>
            <a:r>
              <a:rPr lang="en-US"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lang="en-US" sz="1400" spc="-60" dirty="0">
                <a:solidFill>
                  <a:srgbClr val="FB9400"/>
                </a:solidFill>
                <a:latin typeface="Verdana"/>
                <a:cs typeface="Verdana"/>
              </a:rPr>
              <a:t>files</a:t>
            </a:r>
            <a:endParaRPr lang="en-US" sz="1400" dirty="0">
              <a:latin typeface="Verdana"/>
              <a:cs typeface="Verdana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en-US" sz="1400" spc="-80" dirty="0">
                <a:solidFill>
                  <a:srgbClr val="FB9400"/>
                </a:solidFill>
                <a:latin typeface="Verdana"/>
                <a:cs typeface="Verdana"/>
              </a:rPr>
              <a:t>No</a:t>
            </a:r>
            <a:r>
              <a:rPr lang="en-US"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lang="en-US" sz="1400" spc="-55" dirty="0">
                <a:solidFill>
                  <a:srgbClr val="FB9400"/>
                </a:solidFill>
                <a:latin typeface="Verdana"/>
                <a:cs typeface="Verdana"/>
              </a:rPr>
              <a:t>control</a:t>
            </a:r>
            <a:r>
              <a:rPr lang="en-US"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lang="en-US" sz="1400" spc="-95" dirty="0">
                <a:solidFill>
                  <a:srgbClr val="FB9400"/>
                </a:solidFill>
                <a:latin typeface="Verdana"/>
                <a:cs typeface="Verdana"/>
              </a:rPr>
              <a:t>server</a:t>
            </a:r>
            <a:r>
              <a:rPr lang="en-US"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lang="en-US" sz="1400" spc="-80" dirty="0">
                <a:solidFill>
                  <a:srgbClr val="FB9400"/>
                </a:solidFill>
                <a:latin typeface="Verdana"/>
                <a:cs typeface="Verdana"/>
              </a:rPr>
              <a:t>needed</a:t>
            </a:r>
            <a:r>
              <a:rPr lang="en-US"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lang="en-US"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lang="en-US"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lang="en-US" sz="1400" spc="-65" dirty="0">
                <a:solidFill>
                  <a:srgbClr val="FB9400"/>
                </a:solidFill>
                <a:latin typeface="Verdana"/>
                <a:cs typeface="Verdana"/>
              </a:rPr>
              <a:t>but</a:t>
            </a:r>
            <a:r>
              <a:rPr lang="en-US"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lang="en-US" sz="1400" spc="-75" dirty="0" err="1">
                <a:solidFill>
                  <a:srgbClr val="FB9400"/>
                </a:solidFill>
                <a:latin typeface="Verdana"/>
                <a:cs typeface="Verdana"/>
              </a:rPr>
              <a:t>Ansible</a:t>
            </a:r>
            <a:r>
              <a:rPr lang="en-US"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lang="en-US" sz="1400" spc="-80" dirty="0">
                <a:solidFill>
                  <a:srgbClr val="FB9400"/>
                </a:solidFill>
                <a:latin typeface="Verdana"/>
                <a:cs typeface="Verdana"/>
              </a:rPr>
              <a:t>tower</a:t>
            </a:r>
            <a:r>
              <a:rPr lang="en-US"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lang="en-US" sz="1400" spc="-75" dirty="0">
                <a:solidFill>
                  <a:srgbClr val="FB9400"/>
                </a:solidFill>
                <a:latin typeface="Verdana"/>
                <a:cs typeface="Verdana"/>
              </a:rPr>
              <a:t>is</a:t>
            </a:r>
            <a:r>
              <a:rPr lang="en-US"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lang="en-US" sz="1400" spc="-85" dirty="0">
                <a:solidFill>
                  <a:srgbClr val="FB9400"/>
                </a:solidFill>
                <a:latin typeface="Verdana"/>
                <a:cs typeface="Verdana"/>
              </a:rPr>
              <a:t>available</a:t>
            </a:r>
            <a:endParaRPr lang="en-US" sz="1400" dirty="0">
              <a:latin typeface="Verdana"/>
              <a:cs typeface="Verdana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en-US" sz="1400" spc="-80" dirty="0">
                <a:solidFill>
                  <a:srgbClr val="FB9400"/>
                </a:solidFill>
                <a:latin typeface="Verdana"/>
                <a:cs typeface="Verdana"/>
              </a:rPr>
              <a:t>No</a:t>
            </a:r>
            <a:r>
              <a:rPr lang="en-US"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lang="en-US" sz="1400" spc="-100" dirty="0">
                <a:solidFill>
                  <a:srgbClr val="FB9400"/>
                </a:solidFill>
                <a:latin typeface="Verdana"/>
                <a:cs typeface="Verdana"/>
              </a:rPr>
              <a:t>agents</a:t>
            </a:r>
            <a:r>
              <a:rPr lang="en-US"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lang="en-US" sz="1400" spc="-95" dirty="0">
                <a:solidFill>
                  <a:srgbClr val="FB9400"/>
                </a:solidFill>
                <a:latin typeface="Verdana"/>
                <a:cs typeface="Verdana"/>
              </a:rPr>
              <a:t>needed,</a:t>
            </a:r>
            <a:r>
              <a:rPr lang="en-US"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lang="en-US" sz="1400" spc="-100" dirty="0">
                <a:solidFill>
                  <a:srgbClr val="FB9400"/>
                </a:solidFill>
                <a:latin typeface="Verdana"/>
                <a:cs typeface="Verdana"/>
              </a:rPr>
              <a:t>just</a:t>
            </a:r>
            <a:r>
              <a:rPr lang="en-US"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lang="en-US" sz="1400" spc="-80" dirty="0">
                <a:solidFill>
                  <a:srgbClr val="FB9400"/>
                </a:solidFill>
                <a:latin typeface="Verdana"/>
                <a:cs typeface="Verdana"/>
              </a:rPr>
              <a:t>python</a:t>
            </a:r>
            <a:r>
              <a:rPr lang="en-US"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lang="en-US" sz="1400" spc="-90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lang="en-US"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lang="en-US" sz="1400" spc="-95" dirty="0" err="1" smtClean="0">
                <a:solidFill>
                  <a:srgbClr val="FB9400"/>
                </a:solidFill>
                <a:latin typeface="Verdana"/>
                <a:cs typeface="Verdana"/>
              </a:rPr>
              <a:t>ssh</a:t>
            </a:r>
            <a:r>
              <a:rPr lang="en-US" sz="1400" spc="-95" dirty="0" smtClean="0">
                <a:solidFill>
                  <a:srgbClr val="FB9400"/>
                </a:solidFill>
                <a:latin typeface="Verdana"/>
                <a:cs typeface="Verdana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lang="en-US" sz="1400" dirty="0">
                <a:solidFill>
                  <a:srgbClr val="FFE2C3"/>
                </a:solidFill>
                <a:latin typeface="Arial"/>
                <a:cs typeface="Arial"/>
              </a:rPr>
              <a:t>Puppet:</a:t>
            </a:r>
            <a:endParaRPr lang="en-US" sz="140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r>
              <a:rPr lang="en-US" sz="1400" dirty="0">
                <a:solidFill>
                  <a:srgbClr val="FB9400"/>
                </a:solidFill>
                <a:latin typeface="Arial"/>
                <a:cs typeface="Arial"/>
              </a:rPr>
              <a:t>Declarative</a:t>
            </a:r>
            <a:r>
              <a:rPr lang="en-US" sz="1400" spc="-16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15" dirty="0">
                <a:solidFill>
                  <a:srgbClr val="FB9400"/>
                </a:solidFill>
                <a:latin typeface="Arial"/>
                <a:cs typeface="Arial"/>
              </a:rPr>
              <a:t>configuration</a:t>
            </a:r>
            <a:endParaRPr lang="en-US" sz="25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lang="en-US" sz="1400" spc="-55" dirty="0">
                <a:solidFill>
                  <a:srgbClr val="FB9400"/>
                </a:solidFill>
                <a:latin typeface="Arial"/>
                <a:cs typeface="Arial"/>
              </a:rPr>
              <a:t>Manage</a:t>
            </a:r>
            <a:r>
              <a:rPr lang="en-US" sz="1400" spc="-16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25" dirty="0">
                <a:solidFill>
                  <a:srgbClr val="FB9400"/>
                </a:solidFill>
                <a:latin typeface="Arial"/>
                <a:cs typeface="Arial"/>
              </a:rPr>
              <a:t>state</a:t>
            </a:r>
            <a:r>
              <a:rPr lang="en-US"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15" dirty="0">
                <a:solidFill>
                  <a:srgbClr val="FB9400"/>
                </a:solidFill>
                <a:latin typeface="Arial"/>
                <a:cs typeface="Arial"/>
              </a:rPr>
              <a:t>through</a:t>
            </a:r>
            <a:r>
              <a:rPr lang="en-US"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-55" dirty="0">
                <a:solidFill>
                  <a:srgbClr val="FB9400"/>
                </a:solidFill>
                <a:latin typeface="Arial"/>
                <a:cs typeface="Arial"/>
              </a:rPr>
              <a:t>a</a:t>
            </a:r>
            <a:r>
              <a:rPr lang="en-US"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-65" dirty="0">
                <a:solidFill>
                  <a:srgbClr val="FB9400"/>
                </a:solidFill>
                <a:latin typeface="Arial"/>
                <a:cs typeface="Arial"/>
              </a:rPr>
              <a:t>UI</a:t>
            </a:r>
            <a:endParaRPr lang="en-US" sz="25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lang="en-US" sz="1400" spc="5" dirty="0">
                <a:solidFill>
                  <a:srgbClr val="FB9400"/>
                </a:solidFill>
                <a:latin typeface="Arial"/>
                <a:cs typeface="Arial"/>
              </a:rPr>
              <a:t>Custom</a:t>
            </a:r>
            <a:r>
              <a:rPr lang="en-US"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5" dirty="0">
                <a:solidFill>
                  <a:srgbClr val="FB9400"/>
                </a:solidFill>
                <a:latin typeface="Arial"/>
                <a:cs typeface="Arial"/>
              </a:rPr>
              <a:t>modules</a:t>
            </a:r>
            <a:r>
              <a:rPr lang="en-US"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-25" dirty="0">
                <a:solidFill>
                  <a:srgbClr val="FB9400"/>
                </a:solidFill>
                <a:latin typeface="Arial"/>
                <a:cs typeface="Arial"/>
              </a:rPr>
              <a:t>use</a:t>
            </a:r>
            <a:r>
              <a:rPr lang="en-US"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5" dirty="0">
                <a:solidFill>
                  <a:srgbClr val="FB9400"/>
                </a:solidFill>
                <a:latin typeface="Arial"/>
                <a:cs typeface="Arial"/>
              </a:rPr>
              <a:t>Puppet</a:t>
            </a:r>
            <a:r>
              <a:rPr lang="en-US"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-90" dirty="0">
                <a:solidFill>
                  <a:srgbClr val="FB9400"/>
                </a:solidFill>
                <a:latin typeface="Arial"/>
                <a:cs typeface="Arial"/>
              </a:rPr>
              <a:t>DSL</a:t>
            </a:r>
            <a:endParaRPr lang="en-US" sz="25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lang="en-US" sz="1400" spc="-45" dirty="0">
                <a:solidFill>
                  <a:srgbClr val="FB9400"/>
                </a:solidFill>
                <a:latin typeface="Arial"/>
                <a:cs typeface="Arial"/>
              </a:rPr>
              <a:t>Pushes</a:t>
            </a:r>
            <a:r>
              <a:rPr lang="en-US"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-30" dirty="0">
                <a:solidFill>
                  <a:srgbClr val="FB9400"/>
                </a:solidFill>
                <a:latin typeface="Arial"/>
                <a:cs typeface="Arial"/>
              </a:rPr>
              <a:t>changes</a:t>
            </a:r>
            <a:r>
              <a:rPr lang="en-US"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70" dirty="0">
                <a:solidFill>
                  <a:srgbClr val="FB9400"/>
                </a:solidFill>
                <a:latin typeface="Arial"/>
                <a:cs typeface="Arial"/>
              </a:rPr>
              <a:t>to</a:t>
            </a:r>
            <a:r>
              <a:rPr lang="en-US"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15" dirty="0">
                <a:solidFill>
                  <a:srgbClr val="FB9400"/>
                </a:solidFill>
                <a:latin typeface="Arial"/>
                <a:cs typeface="Arial"/>
              </a:rPr>
              <a:t>clients</a:t>
            </a:r>
            <a:r>
              <a:rPr lang="en-US"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-25" dirty="0">
                <a:solidFill>
                  <a:srgbClr val="FB9400"/>
                </a:solidFill>
                <a:latin typeface="Arial"/>
                <a:cs typeface="Arial"/>
              </a:rPr>
              <a:t>using</a:t>
            </a:r>
            <a:r>
              <a:rPr lang="en-US"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-55" dirty="0">
                <a:solidFill>
                  <a:srgbClr val="FB9400"/>
                </a:solidFill>
                <a:latin typeface="Arial"/>
                <a:cs typeface="Arial"/>
              </a:rPr>
              <a:t>a</a:t>
            </a:r>
            <a:r>
              <a:rPr lang="en-US"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35" dirty="0">
                <a:solidFill>
                  <a:srgbClr val="FB9400"/>
                </a:solidFill>
                <a:latin typeface="Arial"/>
                <a:cs typeface="Arial"/>
              </a:rPr>
              <a:t>control</a:t>
            </a:r>
            <a:r>
              <a:rPr lang="en-US"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-5" dirty="0">
                <a:solidFill>
                  <a:srgbClr val="FB9400"/>
                </a:solidFill>
                <a:latin typeface="Arial"/>
                <a:cs typeface="Arial"/>
              </a:rPr>
              <a:t>server</a:t>
            </a:r>
            <a:r>
              <a:rPr lang="en-US"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-5" dirty="0">
                <a:solidFill>
                  <a:srgbClr val="FB9400"/>
                </a:solidFill>
                <a:latin typeface="Arial"/>
                <a:cs typeface="Arial"/>
              </a:rPr>
              <a:t>and</a:t>
            </a:r>
            <a:r>
              <a:rPr lang="en-US"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-15" dirty="0">
                <a:solidFill>
                  <a:srgbClr val="FB9400"/>
                </a:solidFill>
                <a:latin typeface="Arial"/>
                <a:cs typeface="Arial"/>
              </a:rPr>
              <a:t>agents</a:t>
            </a:r>
            <a:r>
              <a:rPr lang="en-US"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5" dirty="0">
                <a:solidFill>
                  <a:srgbClr val="FB9400"/>
                </a:solidFill>
                <a:latin typeface="Arial"/>
                <a:cs typeface="Arial"/>
              </a:rPr>
              <a:t>installed</a:t>
            </a:r>
            <a:r>
              <a:rPr lang="en-US"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5" dirty="0">
                <a:solidFill>
                  <a:srgbClr val="FB9400"/>
                </a:solidFill>
                <a:latin typeface="Arial"/>
                <a:cs typeface="Arial"/>
              </a:rPr>
              <a:t>on</a:t>
            </a:r>
            <a:r>
              <a:rPr lang="en-US"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15" dirty="0">
                <a:solidFill>
                  <a:srgbClr val="FB9400"/>
                </a:solidFill>
                <a:latin typeface="Arial"/>
                <a:cs typeface="Arial"/>
              </a:rPr>
              <a:t>clients</a:t>
            </a:r>
            <a:endParaRPr lang="en-US" sz="140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endParaRPr lang="en-US" sz="1400" dirty="0">
              <a:latin typeface="Verdana"/>
              <a:cs typeface="Verdana"/>
            </a:endParaRPr>
          </a:p>
          <a:p>
            <a:pPr marL="298450" indent="-28575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35534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60" dirty="0"/>
              <a:t>Configuration </a:t>
            </a:r>
            <a:r>
              <a:rPr sz="2000" spc="-40" dirty="0"/>
              <a:t>Management</a:t>
            </a:r>
            <a:r>
              <a:rPr sz="2000" spc="-445" dirty="0"/>
              <a:t> </a:t>
            </a:r>
            <a:r>
              <a:rPr sz="2000" spc="-20" dirty="0"/>
              <a:t>Tools</a:t>
            </a:r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50" dirty="0">
                <a:latin typeface="Trebuchet MS"/>
                <a:cs typeface="Trebuchet MS"/>
              </a:rPr>
              <a:t>DevOps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25" dirty="0">
                <a:latin typeface="Trebuchet MS"/>
                <a:cs typeface="Trebuchet MS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384" y="908303"/>
            <a:ext cx="5154168" cy="3261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793800"/>
            <a:ext cx="6595782" cy="336758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lang="en-US" sz="1400" dirty="0" smtClean="0">
                <a:solidFill>
                  <a:srgbClr val="FFE2C3"/>
                </a:solidFill>
                <a:latin typeface="Arial"/>
                <a:cs typeface="Arial"/>
              </a:rPr>
              <a:t>Cobber</a:t>
            </a:r>
            <a:endParaRPr lang="en-US" sz="140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r>
              <a:rPr lang="en-US" sz="1400" spc="5" dirty="0" smtClean="0">
                <a:solidFill>
                  <a:srgbClr val="FB9400"/>
                </a:solidFill>
                <a:latin typeface="Arial"/>
                <a:cs typeface="Arial"/>
              </a:rPr>
              <a:t>Cobbler helps by automating the process of provisioning servers from bare metal, or when deploying virtual machines onto various hypervisors.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r>
              <a:rPr lang="en-US" sz="1400" spc="5" dirty="0">
                <a:solidFill>
                  <a:srgbClr val="FB9400"/>
                </a:solidFill>
                <a:latin typeface="Arial"/>
                <a:cs typeface="Arial"/>
              </a:rPr>
              <a:t>Cobbler is a Linux installation server that allows for rapid setup of network installation </a:t>
            </a:r>
            <a:r>
              <a:rPr lang="en-US" sz="1400" spc="5" dirty="0" smtClean="0">
                <a:solidFill>
                  <a:srgbClr val="FB9400"/>
                </a:solidFill>
                <a:latin typeface="Arial"/>
                <a:cs typeface="Arial"/>
              </a:rPr>
              <a:t>environments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r>
              <a:rPr lang="en-US" sz="1400" spc="5" dirty="0" smtClean="0">
                <a:solidFill>
                  <a:srgbClr val="FB9400"/>
                </a:solidFill>
                <a:latin typeface="Arial"/>
                <a:cs typeface="Arial"/>
              </a:rPr>
              <a:t>Used for build of Physical as well as virtual servers via </a:t>
            </a:r>
            <a:r>
              <a:rPr lang="en-US" sz="1400" spc="5" dirty="0" err="1" smtClean="0">
                <a:solidFill>
                  <a:srgbClr val="FB9400"/>
                </a:solidFill>
                <a:latin typeface="Arial"/>
                <a:cs typeface="Arial"/>
              </a:rPr>
              <a:t>Kickstart</a:t>
            </a:r>
            <a:r>
              <a:rPr lang="en-US" sz="1400" spc="5" dirty="0" smtClean="0">
                <a:solidFill>
                  <a:srgbClr val="FB9400"/>
                </a:solidFill>
                <a:latin typeface="Arial"/>
                <a:cs typeface="Arial"/>
              </a:rPr>
              <a:t>.</a:t>
            </a:r>
            <a:endParaRPr lang="en-US" sz="1400" spc="5" dirty="0">
              <a:solidFill>
                <a:srgbClr val="FB9400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r>
              <a:rPr lang="en-US" sz="1400" dirty="0" err="1" smtClean="0">
                <a:solidFill>
                  <a:srgbClr val="FFE2C3"/>
                </a:solidFill>
                <a:latin typeface="Arial"/>
                <a:cs typeface="Arial"/>
              </a:rPr>
              <a:t>Bladelogic</a:t>
            </a:r>
            <a:r>
              <a:rPr lang="en-US" sz="1400" dirty="0" smtClean="0">
                <a:solidFill>
                  <a:srgbClr val="FFE2C3"/>
                </a:solidFill>
                <a:latin typeface="Arial"/>
                <a:cs typeface="Arial"/>
              </a:rPr>
              <a:t> Automation tool</a:t>
            </a:r>
            <a:endParaRPr lang="en-US" sz="1400" dirty="0" smtClean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r>
              <a:rPr lang="en-US" sz="1400" dirty="0" smtClean="0">
                <a:solidFill>
                  <a:srgbClr val="FB9400"/>
                </a:solidFill>
                <a:latin typeface="Arial"/>
                <a:cs typeface="Arial"/>
              </a:rPr>
              <a:t>Graphical Web interface which can be used for automation.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r>
              <a:rPr lang="en-US" sz="1400" dirty="0" smtClean="0">
                <a:solidFill>
                  <a:srgbClr val="FB9400"/>
                </a:solidFill>
                <a:latin typeface="Arial"/>
                <a:cs typeface="Arial"/>
              </a:rPr>
              <a:t>Provided by BMC and Licensed.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r>
              <a:rPr lang="en-US" sz="1400" dirty="0" smtClean="0">
                <a:solidFill>
                  <a:srgbClr val="FB9400"/>
                </a:solidFill>
                <a:latin typeface="Arial"/>
                <a:cs typeface="Arial"/>
              </a:rPr>
              <a:t>Any single task on multiple servers can be achieved via this.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r>
              <a:rPr lang="en-US" sz="1400" dirty="0" smtClean="0">
                <a:solidFill>
                  <a:srgbClr val="FB9400"/>
                </a:solidFill>
                <a:latin typeface="Arial"/>
                <a:cs typeface="Arial"/>
              </a:rPr>
              <a:t>We can schedule the Jobs to run particular time.</a:t>
            </a:r>
            <a:endParaRPr lang="en-US" sz="140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endParaRPr lang="en-US"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79" y="4690871"/>
            <a:ext cx="291084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33767" y="4791864"/>
            <a:ext cx="1072515" cy="1600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950" b="1" spc="50" dirty="0">
                <a:solidFill>
                  <a:srgbClr val="595959"/>
                </a:solidFill>
                <a:latin typeface="Trebuchet MS"/>
                <a:cs typeface="Trebuchet MS"/>
              </a:rPr>
              <a:t>DevOps</a:t>
            </a:r>
            <a:r>
              <a:rPr sz="950" b="1" spc="-13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950" b="1" spc="25" dirty="0">
                <a:solidFill>
                  <a:srgbClr val="595959"/>
                </a:solidFill>
                <a:latin typeface="Trebuchet MS"/>
                <a:cs typeface="Trebuchet MS"/>
              </a:rPr>
              <a:t>Essentials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8055" y="975360"/>
            <a:ext cx="627888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DevOps</a:t>
            </a:r>
            <a:r>
              <a:rPr spc="-484" dirty="0"/>
              <a:t> </a:t>
            </a:r>
            <a:r>
              <a:rPr spc="-210" dirty="0"/>
              <a:t>Essentials</a:t>
            </a:r>
          </a:p>
        </p:txBody>
      </p:sp>
      <p:sp>
        <p:nvSpPr>
          <p:cNvPr id="10" name="object 10"/>
          <p:cNvSpPr/>
          <p:nvPr/>
        </p:nvSpPr>
        <p:spPr>
          <a:xfrm>
            <a:off x="1331975" y="3550920"/>
            <a:ext cx="6480048" cy="7955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63624" y="3636264"/>
            <a:ext cx="6016752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vert="horz" wrap="square" lIns="0" tIns="121920" rIns="0" bIns="0" rtlCol="0">
            <a:spAutoFit/>
          </a:bodyPr>
          <a:lstStyle/>
          <a:p>
            <a:pPr marL="413384">
              <a:lnSpc>
                <a:spcPct val="100000"/>
              </a:lnSpc>
              <a:spcBef>
                <a:spcPts val="960"/>
              </a:spcBef>
            </a:pPr>
            <a:r>
              <a:rPr sz="2400" spc="-150" dirty="0">
                <a:solidFill>
                  <a:srgbClr val="FB9400"/>
                </a:solidFill>
                <a:latin typeface="Verdana"/>
                <a:cs typeface="Verdana"/>
              </a:rPr>
              <a:t>Tools</a:t>
            </a:r>
            <a:r>
              <a:rPr sz="2400" spc="-43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2400" spc="-155" dirty="0">
                <a:solidFill>
                  <a:srgbClr val="FB9400"/>
                </a:solidFill>
                <a:latin typeface="Verdana"/>
                <a:cs typeface="Verdana"/>
              </a:rPr>
              <a:t>for</a:t>
            </a:r>
            <a:r>
              <a:rPr sz="2400" spc="-43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2400" spc="-195" dirty="0">
                <a:solidFill>
                  <a:srgbClr val="FB9400"/>
                </a:solidFill>
                <a:latin typeface="Verdana"/>
                <a:cs typeface="Verdana"/>
              </a:rPr>
              <a:t>Virtualization</a:t>
            </a:r>
            <a:r>
              <a:rPr sz="2400" spc="-42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2400" spc="-204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sz="2400" spc="-42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2400" spc="-185" dirty="0">
                <a:solidFill>
                  <a:srgbClr val="FB9400"/>
                </a:solidFill>
                <a:latin typeface="Verdana"/>
                <a:cs typeface="Verdana"/>
              </a:rPr>
              <a:t>Containerization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17252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75" dirty="0">
                <a:latin typeface="Arial"/>
                <a:cs typeface="Arial"/>
              </a:rPr>
              <a:t>DevOps</a:t>
            </a:r>
            <a:r>
              <a:rPr sz="2000" spc="-254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Culture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384" y="908303"/>
            <a:ext cx="8525256" cy="1234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8054975" cy="8172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30" dirty="0">
                <a:solidFill>
                  <a:srgbClr val="FB9400"/>
                </a:solidFill>
                <a:latin typeface="Arial"/>
                <a:cs typeface="Arial"/>
              </a:rPr>
              <a:t>DevOps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B9400"/>
                </a:solidFill>
                <a:latin typeface="Arial"/>
                <a:cs typeface="Arial"/>
              </a:rPr>
              <a:t>culture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B9400"/>
                </a:solidFill>
                <a:latin typeface="Arial"/>
                <a:cs typeface="Arial"/>
              </a:rPr>
              <a:t>is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0" dirty="0">
                <a:solidFill>
                  <a:srgbClr val="FB9400"/>
                </a:solidFill>
                <a:latin typeface="Arial"/>
                <a:cs typeface="Arial"/>
              </a:rPr>
              <a:t>about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50" b="1" spc="10" dirty="0">
                <a:solidFill>
                  <a:srgbClr val="FFE2C3"/>
                </a:solidFill>
                <a:latin typeface="Trebuchet MS"/>
                <a:cs typeface="Trebuchet MS"/>
              </a:rPr>
              <a:t>collaboration</a:t>
            </a:r>
            <a:r>
              <a:rPr sz="1350" b="1" spc="-140" dirty="0">
                <a:solidFill>
                  <a:srgbClr val="FFE2C3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between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FB9400"/>
                </a:solidFill>
                <a:latin typeface="Arial"/>
                <a:cs typeface="Arial"/>
              </a:rPr>
              <a:t>Dev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and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FB9400"/>
                </a:solidFill>
                <a:latin typeface="Arial"/>
                <a:cs typeface="Arial"/>
              </a:rPr>
              <a:t>Ops.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Under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B9400"/>
                </a:solidFill>
                <a:latin typeface="Arial"/>
                <a:cs typeface="Arial"/>
              </a:rPr>
              <a:t>traditional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separation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between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FB9400"/>
                </a:solidFill>
                <a:latin typeface="Arial"/>
                <a:cs typeface="Arial"/>
              </a:rPr>
              <a:t>Dev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and</a:t>
            </a:r>
            <a:r>
              <a:rPr sz="14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FB9400"/>
                </a:solidFill>
                <a:latin typeface="Arial"/>
                <a:cs typeface="Arial"/>
              </a:rPr>
              <a:t>Ops,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FB9400"/>
                </a:solidFill>
                <a:latin typeface="Arial"/>
                <a:cs typeface="Arial"/>
              </a:rPr>
              <a:t>Dev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and</a:t>
            </a:r>
            <a:r>
              <a:rPr sz="14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B9400"/>
                </a:solidFill>
                <a:latin typeface="Arial"/>
                <a:cs typeface="Arial"/>
              </a:rPr>
              <a:t>Ops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B9400"/>
                </a:solidFill>
                <a:latin typeface="Arial"/>
                <a:cs typeface="Arial"/>
              </a:rPr>
              <a:t>have</a:t>
            </a:r>
            <a:r>
              <a:rPr sz="14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50" b="1" spc="5" dirty="0">
                <a:solidFill>
                  <a:srgbClr val="FFE2C3"/>
                </a:solidFill>
                <a:latin typeface="Trebuchet MS"/>
                <a:cs typeface="Trebuchet MS"/>
              </a:rPr>
              <a:t>different</a:t>
            </a:r>
            <a:r>
              <a:rPr sz="1350" b="1" spc="-130" dirty="0">
                <a:solidFill>
                  <a:srgbClr val="FFE2C3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and</a:t>
            </a:r>
            <a:r>
              <a:rPr sz="14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50" b="1" spc="35" dirty="0">
                <a:solidFill>
                  <a:srgbClr val="FFE2C3"/>
                </a:solidFill>
                <a:latin typeface="Trebuchet MS"/>
                <a:cs typeface="Trebuchet MS"/>
              </a:rPr>
              <a:t>opposing</a:t>
            </a:r>
            <a:r>
              <a:rPr sz="1350" b="1" spc="-130" dirty="0">
                <a:solidFill>
                  <a:srgbClr val="FFE2C3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Arial"/>
                <a:cs typeface="Arial"/>
              </a:rPr>
              <a:t>goals.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79776" y="1658111"/>
            <a:ext cx="3584448" cy="2737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204533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65" dirty="0">
                <a:latin typeface="Verdana"/>
                <a:cs typeface="Verdana"/>
              </a:rPr>
              <a:t>Virtualization</a:t>
            </a:r>
            <a:r>
              <a:rPr sz="2000" spc="-409" dirty="0">
                <a:latin typeface="Verdana"/>
                <a:cs typeface="Verdana"/>
              </a:rPr>
              <a:t> </a:t>
            </a:r>
            <a:r>
              <a:rPr sz="2000" spc="-125" dirty="0">
                <a:latin typeface="Verdana"/>
                <a:cs typeface="Verdana"/>
              </a:rPr>
              <a:t>Tools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80" dirty="0">
                <a:latin typeface="Verdana"/>
                <a:cs typeface="Verdana"/>
              </a:rPr>
              <a:t>DevOps</a:t>
            </a:r>
            <a:r>
              <a:rPr spc="-155" dirty="0">
                <a:latin typeface="Verdana"/>
                <a:cs typeface="Verdana"/>
              </a:rPr>
              <a:t> </a:t>
            </a:r>
            <a:r>
              <a:rPr spc="-80" dirty="0">
                <a:latin typeface="Verdana"/>
                <a:cs typeface="Verdana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" y="896111"/>
            <a:ext cx="7324344" cy="3246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6863080" cy="28359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30" dirty="0">
                <a:solidFill>
                  <a:srgbClr val="FFE2C3"/>
                </a:solidFill>
                <a:latin typeface="Times New Roman"/>
                <a:cs typeface="Times New Roman"/>
              </a:rPr>
              <a:t>Virtualization</a:t>
            </a:r>
            <a:r>
              <a:rPr sz="1400" spc="-100" dirty="0">
                <a:solidFill>
                  <a:srgbClr val="FFE2C3"/>
                </a:solidFill>
                <a:latin typeface="Times New Roman"/>
                <a:cs typeface="Times New Roman"/>
              </a:rPr>
              <a:t> </a:t>
            </a:r>
            <a:r>
              <a:rPr sz="1400" spc="50" dirty="0">
                <a:solidFill>
                  <a:srgbClr val="FB9400"/>
                </a:solidFill>
                <a:latin typeface="Times New Roman"/>
                <a:cs typeface="Times New Roman"/>
              </a:rPr>
              <a:t>–</a:t>
            </a:r>
            <a:r>
              <a:rPr sz="1400" spc="-105" dirty="0">
                <a:solidFill>
                  <a:srgbClr val="FB9400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Times New Roman"/>
                <a:cs typeface="Times New Roman"/>
              </a:rPr>
              <a:t>Managing</a:t>
            </a:r>
            <a:r>
              <a:rPr sz="1400" spc="-100" dirty="0">
                <a:solidFill>
                  <a:srgbClr val="FB9400"/>
                </a:solidFill>
                <a:latin typeface="Times New Roman"/>
                <a:cs typeface="Times New Roman"/>
              </a:rPr>
              <a:t> </a:t>
            </a:r>
            <a:r>
              <a:rPr sz="1400" spc="90" dirty="0">
                <a:solidFill>
                  <a:srgbClr val="FB9400"/>
                </a:solidFill>
                <a:latin typeface="Times New Roman"/>
                <a:cs typeface="Times New Roman"/>
              </a:rPr>
              <a:t>resources</a:t>
            </a:r>
            <a:r>
              <a:rPr sz="1400" spc="-100" dirty="0">
                <a:solidFill>
                  <a:srgbClr val="FB9400"/>
                </a:solidFill>
                <a:latin typeface="Times New Roman"/>
                <a:cs typeface="Times New Roman"/>
              </a:rPr>
              <a:t> </a:t>
            </a:r>
            <a:r>
              <a:rPr sz="1400" spc="55" dirty="0">
                <a:solidFill>
                  <a:srgbClr val="FB9400"/>
                </a:solidFill>
                <a:latin typeface="Times New Roman"/>
                <a:cs typeface="Times New Roman"/>
              </a:rPr>
              <a:t>by</a:t>
            </a:r>
            <a:r>
              <a:rPr sz="1400" spc="-95" dirty="0">
                <a:solidFill>
                  <a:srgbClr val="FB9400"/>
                </a:solidFill>
                <a:latin typeface="Times New Roman"/>
                <a:cs typeface="Times New Roman"/>
              </a:rPr>
              <a:t> </a:t>
            </a:r>
            <a:r>
              <a:rPr sz="1400" spc="65" dirty="0">
                <a:solidFill>
                  <a:srgbClr val="FB9400"/>
                </a:solidFill>
                <a:latin typeface="Times New Roman"/>
                <a:cs typeface="Times New Roman"/>
              </a:rPr>
              <a:t>creating</a:t>
            </a:r>
            <a:r>
              <a:rPr sz="1400" spc="-100" dirty="0">
                <a:solidFill>
                  <a:srgbClr val="FB9400"/>
                </a:solidFill>
                <a:latin typeface="Times New Roman"/>
                <a:cs typeface="Times New Roman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Times New Roman"/>
                <a:cs typeface="Times New Roman"/>
              </a:rPr>
              <a:t>virtual</a:t>
            </a:r>
            <a:r>
              <a:rPr sz="1400" spc="-100" dirty="0">
                <a:solidFill>
                  <a:srgbClr val="FB9400"/>
                </a:solidFill>
                <a:latin typeface="Times New Roman"/>
                <a:cs typeface="Times New Roman"/>
              </a:rPr>
              <a:t> </a:t>
            </a:r>
            <a:r>
              <a:rPr sz="1400" spc="90" dirty="0">
                <a:solidFill>
                  <a:srgbClr val="FB9400"/>
                </a:solidFill>
                <a:latin typeface="Times New Roman"/>
                <a:cs typeface="Times New Roman"/>
              </a:rPr>
              <a:t>rather</a:t>
            </a:r>
            <a:r>
              <a:rPr sz="1400" spc="-100" dirty="0">
                <a:solidFill>
                  <a:srgbClr val="FB9400"/>
                </a:solidFill>
                <a:latin typeface="Times New Roman"/>
                <a:cs typeface="Times New Roman"/>
              </a:rPr>
              <a:t> </a:t>
            </a:r>
            <a:r>
              <a:rPr sz="1400" spc="100" dirty="0">
                <a:solidFill>
                  <a:srgbClr val="FB9400"/>
                </a:solidFill>
                <a:latin typeface="Times New Roman"/>
                <a:cs typeface="Times New Roman"/>
              </a:rPr>
              <a:t>than</a:t>
            </a:r>
            <a:r>
              <a:rPr sz="1400" spc="-95" dirty="0">
                <a:solidFill>
                  <a:srgbClr val="FB9400"/>
                </a:solidFill>
                <a:latin typeface="Times New Roman"/>
                <a:cs typeface="Times New Roman"/>
              </a:rPr>
              <a:t> </a:t>
            </a:r>
            <a:r>
              <a:rPr sz="1400" spc="45" dirty="0">
                <a:solidFill>
                  <a:srgbClr val="FB9400"/>
                </a:solidFill>
                <a:latin typeface="Times New Roman"/>
                <a:cs typeface="Times New Roman"/>
              </a:rPr>
              <a:t>physical</a:t>
            </a:r>
            <a:r>
              <a:rPr sz="1400" spc="-100" dirty="0">
                <a:solidFill>
                  <a:srgbClr val="FB9400"/>
                </a:solidFill>
                <a:latin typeface="Times New Roman"/>
                <a:cs typeface="Times New Roman"/>
              </a:rPr>
              <a:t> </a:t>
            </a:r>
            <a:r>
              <a:rPr sz="1400" spc="80" dirty="0">
                <a:solidFill>
                  <a:srgbClr val="FB9400"/>
                </a:solidFill>
                <a:latin typeface="Times New Roman"/>
                <a:cs typeface="Times New Roman"/>
              </a:rPr>
              <a:t>machines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40" dirty="0">
                <a:solidFill>
                  <a:srgbClr val="FB9400"/>
                </a:solidFill>
                <a:latin typeface="Times New Roman"/>
                <a:cs typeface="Times New Roman"/>
              </a:rPr>
              <a:t>Hypervisor</a:t>
            </a:r>
            <a:r>
              <a:rPr sz="1400" spc="-105" dirty="0">
                <a:solidFill>
                  <a:srgbClr val="FB9400"/>
                </a:solidFill>
                <a:latin typeface="Times New Roman"/>
                <a:cs typeface="Times New Roman"/>
              </a:rPr>
              <a:t> </a:t>
            </a:r>
            <a:r>
              <a:rPr sz="1400" spc="50" dirty="0">
                <a:solidFill>
                  <a:srgbClr val="FB9400"/>
                </a:solidFill>
                <a:latin typeface="Times New Roman"/>
                <a:cs typeface="Times New Roman"/>
              </a:rPr>
              <a:t>–</a:t>
            </a:r>
            <a:r>
              <a:rPr sz="1400" spc="-114" dirty="0">
                <a:solidFill>
                  <a:srgbClr val="FB9400"/>
                </a:solidFill>
                <a:latin typeface="Times New Roman"/>
                <a:cs typeface="Times New Roman"/>
              </a:rPr>
              <a:t> </a:t>
            </a:r>
            <a:r>
              <a:rPr sz="1400" spc="40" dirty="0">
                <a:solidFill>
                  <a:srgbClr val="FB9400"/>
                </a:solidFill>
                <a:latin typeface="Times New Roman"/>
                <a:cs typeface="Times New Roman"/>
              </a:rPr>
              <a:t>Runs</a:t>
            </a:r>
            <a:r>
              <a:rPr sz="1400" spc="-110" dirty="0">
                <a:solidFill>
                  <a:srgbClr val="FB9400"/>
                </a:solidFill>
                <a:latin typeface="Times New Roman"/>
                <a:cs typeface="Times New Roman"/>
              </a:rPr>
              <a:t> </a:t>
            </a:r>
            <a:r>
              <a:rPr sz="1400" spc="85" dirty="0">
                <a:solidFill>
                  <a:srgbClr val="FB9400"/>
                </a:solidFill>
                <a:latin typeface="Times New Roman"/>
                <a:cs typeface="Times New Roman"/>
              </a:rPr>
              <a:t>on</a:t>
            </a:r>
            <a:r>
              <a:rPr sz="1400" spc="-110" dirty="0">
                <a:solidFill>
                  <a:srgbClr val="FB9400"/>
                </a:solidFill>
                <a:latin typeface="Times New Roman"/>
                <a:cs typeface="Times New Roman"/>
              </a:rPr>
              <a:t> </a:t>
            </a:r>
            <a:r>
              <a:rPr sz="1400" spc="105" dirty="0">
                <a:solidFill>
                  <a:srgbClr val="FB9400"/>
                </a:solidFill>
                <a:latin typeface="Times New Roman"/>
                <a:cs typeface="Times New Roman"/>
              </a:rPr>
              <a:t>bare</a:t>
            </a:r>
            <a:r>
              <a:rPr sz="1400" spc="-114" dirty="0">
                <a:solidFill>
                  <a:srgbClr val="FB9400"/>
                </a:solidFill>
                <a:latin typeface="Times New Roman"/>
                <a:cs typeface="Times New Roman"/>
              </a:rPr>
              <a:t> </a:t>
            </a:r>
            <a:r>
              <a:rPr sz="1400" spc="80" dirty="0">
                <a:solidFill>
                  <a:srgbClr val="FB9400"/>
                </a:solidFill>
                <a:latin typeface="Times New Roman"/>
                <a:cs typeface="Times New Roman"/>
              </a:rPr>
              <a:t>metal</a:t>
            </a:r>
            <a:r>
              <a:rPr sz="1400" spc="-110" dirty="0">
                <a:solidFill>
                  <a:srgbClr val="FB9400"/>
                </a:solidFill>
                <a:latin typeface="Times New Roman"/>
                <a:cs typeface="Times New Roman"/>
              </a:rPr>
              <a:t> </a:t>
            </a:r>
            <a:r>
              <a:rPr sz="1400" spc="100" dirty="0">
                <a:solidFill>
                  <a:srgbClr val="FB9400"/>
                </a:solidFill>
                <a:latin typeface="Times New Roman"/>
                <a:cs typeface="Times New Roman"/>
              </a:rPr>
              <a:t>and</a:t>
            </a:r>
            <a:r>
              <a:rPr sz="1400" spc="-105" dirty="0">
                <a:solidFill>
                  <a:srgbClr val="FB9400"/>
                </a:solidFill>
                <a:latin typeface="Times New Roman"/>
                <a:cs typeface="Times New Roman"/>
              </a:rPr>
              <a:t> </a:t>
            </a:r>
            <a:r>
              <a:rPr sz="1400" spc="90" dirty="0">
                <a:solidFill>
                  <a:srgbClr val="FB9400"/>
                </a:solidFill>
                <a:latin typeface="Times New Roman"/>
                <a:cs typeface="Times New Roman"/>
              </a:rPr>
              <a:t>manages</a:t>
            </a:r>
            <a:r>
              <a:rPr sz="1400" spc="-105" dirty="0">
                <a:solidFill>
                  <a:srgbClr val="FB9400"/>
                </a:solidFill>
                <a:latin typeface="Times New Roman"/>
                <a:cs typeface="Times New Roman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Times New Roman"/>
                <a:cs typeface="Times New Roman"/>
              </a:rPr>
              <a:t>virtual</a:t>
            </a:r>
            <a:r>
              <a:rPr sz="1400" spc="-110" dirty="0">
                <a:solidFill>
                  <a:srgbClr val="FB9400"/>
                </a:solidFill>
                <a:latin typeface="Times New Roman"/>
                <a:cs typeface="Times New Roman"/>
              </a:rPr>
              <a:t> </a:t>
            </a:r>
            <a:r>
              <a:rPr sz="1400" spc="80" dirty="0">
                <a:solidFill>
                  <a:srgbClr val="FB9400"/>
                </a:solidFill>
                <a:latin typeface="Times New Roman"/>
                <a:cs typeface="Times New Roman"/>
              </a:rPr>
              <a:t>machines</a:t>
            </a:r>
            <a:r>
              <a:rPr sz="1400" spc="-110" dirty="0">
                <a:solidFill>
                  <a:srgbClr val="FB9400"/>
                </a:solidFill>
                <a:latin typeface="Times New Roman"/>
                <a:cs typeface="Times New Roman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Times New Roman"/>
                <a:cs typeface="Times New Roman"/>
              </a:rPr>
              <a:t>(VMs)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45" dirty="0">
                <a:solidFill>
                  <a:srgbClr val="FB9400"/>
                </a:solidFill>
                <a:latin typeface="Times New Roman"/>
                <a:cs typeface="Times New Roman"/>
              </a:rPr>
              <a:t>Examples:</a:t>
            </a:r>
            <a:endParaRPr sz="1400">
              <a:latin typeface="Times New Roman"/>
              <a:cs typeface="Times New Roman"/>
            </a:endParaRPr>
          </a:p>
          <a:p>
            <a:pPr marL="986155" lvl="1" indent="-285750">
              <a:lnSpc>
                <a:spcPct val="100000"/>
              </a:lnSpc>
              <a:spcBef>
                <a:spcPts val="1330"/>
              </a:spcBef>
              <a:buSzPct val="79166"/>
              <a:buFont typeface="Arial"/>
              <a:buChar char="•"/>
              <a:tabLst>
                <a:tab pos="985519" algn="l"/>
                <a:tab pos="986155" algn="l"/>
              </a:tabLst>
            </a:pPr>
            <a:r>
              <a:rPr sz="1200" spc="-10" dirty="0">
                <a:solidFill>
                  <a:srgbClr val="A6A6A6"/>
                </a:solidFill>
                <a:latin typeface="Times New Roman"/>
                <a:cs typeface="Times New Roman"/>
              </a:rPr>
              <a:t>VMWare </a:t>
            </a:r>
            <a:r>
              <a:rPr sz="1200" spc="-65" dirty="0">
                <a:solidFill>
                  <a:srgbClr val="A6A6A6"/>
                </a:solidFill>
                <a:latin typeface="Times New Roman"/>
                <a:cs typeface="Times New Roman"/>
              </a:rPr>
              <a:t>ESX </a:t>
            </a:r>
            <a:r>
              <a:rPr sz="1200" spc="85" dirty="0">
                <a:solidFill>
                  <a:srgbClr val="A6A6A6"/>
                </a:solidFill>
                <a:latin typeface="Times New Roman"/>
                <a:cs typeface="Times New Roman"/>
              </a:rPr>
              <a:t>and</a:t>
            </a:r>
            <a:r>
              <a:rPr sz="1200" spc="-240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Times New Roman"/>
                <a:cs typeface="Times New Roman"/>
              </a:rPr>
              <a:t>ESXi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Clr>
                <a:srgbClr val="A6A6A6"/>
              </a:buClr>
              <a:buFont typeface="Arial"/>
              <a:buChar char="•"/>
            </a:pPr>
            <a:endParaRPr sz="1500">
              <a:latin typeface="Times New Roman"/>
              <a:cs typeface="Times New Roman"/>
            </a:endParaRPr>
          </a:p>
          <a:p>
            <a:pPr marL="986155" lvl="1" indent="-285750">
              <a:lnSpc>
                <a:spcPct val="100000"/>
              </a:lnSpc>
              <a:spcBef>
                <a:spcPts val="1130"/>
              </a:spcBef>
              <a:buSzPct val="79166"/>
              <a:buFont typeface="Arial"/>
              <a:buChar char="•"/>
              <a:tabLst>
                <a:tab pos="985519" algn="l"/>
                <a:tab pos="986155" algn="l"/>
              </a:tabLst>
            </a:pPr>
            <a:r>
              <a:rPr sz="1200" spc="30" dirty="0">
                <a:solidFill>
                  <a:srgbClr val="A6A6A6"/>
                </a:solidFill>
                <a:latin typeface="Times New Roman"/>
                <a:cs typeface="Times New Roman"/>
              </a:rPr>
              <a:t>Microsoft</a:t>
            </a:r>
            <a:r>
              <a:rPr sz="1200" spc="-100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1200" spc="20" dirty="0">
                <a:solidFill>
                  <a:srgbClr val="A6A6A6"/>
                </a:solidFill>
                <a:latin typeface="Times New Roman"/>
                <a:cs typeface="Times New Roman"/>
              </a:rPr>
              <a:t>Hyper-V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Clr>
                <a:srgbClr val="A6A6A6"/>
              </a:buClr>
              <a:buFont typeface="Arial"/>
              <a:buChar char="•"/>
            </a:pPr>
            <a:endParaRPr sz="1500">
              <a:latin typeface="Times New Roman"/>
              <a:cs typeface="Times New Roman"/>
            </a:endParaRPr>
          </a:p>
          <a:p>
            <a:pPr marL="986155" lvl="1" indent="-285750">
              <a:lnSpc>
                <a:spcPct val="100000"/>
              </a:lnSpc>
              <a:spcBef>
                <a:spcPts val="1105"/>
              </a:spcBef>
              <a:buSzPct val="79166"/>
              <a:buFont typeface="Arial"/>
              <a:buChar char="•"/>
              <a:tabLst>
                <a:tab pos="985519" algn="l"/>
                <a:tab pos="986155" algn="l"/>
              </a:tabLst>
            </a:pPr>
            <a:r>
              <a:rPr sz="1200" dirty="0">
                <a:solidFill>
                  <a:srgbClr val="A6A6A6"/>
                </a:solidFill>
                <a:latin typeface="Times New Roman"/>
                <a:cs typeface="Times New Roman"/>
              </a:rPr>
              <a:t>Citrix</a:t>
            </a:r>
            <a:r>
              <a:rPr sz="1200" spc="-105" dirty="0">
                <a:solidFill>
                  <a:srgbClr val="A6A6A6"/>
                </a:solidFill>
                <a:latin typeface="Times New Roman"/>
                <a:cs typeface="Times New Roman"/>
              </a:rPr>
              <a:t> </a:t>
            </a:r>
            <a:r>
              <a:rPr sz="1200" spc="40" dirty="0">
                <a:solidFill>
                  <a:srgbClr val="A6A6A6"/>
                </a:solidFill>
                <a:latin typeface="Times New Roman"/>
                <a:cs typeface="Times New Roman"/>
              </a:rPr>
              <a:t>XenServer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17919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95" dirty="0">
                <a:latin typeface="Verdana"/>
                <a:cs typeface="Verdana"/>
              </a:rPr>
              <a:t>Co</a:t>
            </a:r>
            <a:r>
              <a:rPr sz="2000" spc="-185" dirty="0">
                <a:latin typeface="Verdana"/>
                <a:cs typeface="Verdana"/>
              </a:rPr>
              <a:t>n</a:t>
            </a:r>
            <a:r>
              <a:rPr sz="2000" spc="-130" dirty="0">
                <a:latin typeface="Verdana"/>
                <a:cs typeface="Verdana"/>
              </a:rPr>
              <a:t>t</a:t>
            </a:r>
            <a:r>
              <a:rPr sz="2000" spc="-204" dirty="0">
                <a:latin typeface="Verdana"/>
                <a:cs typeface="Verdana"/>
              </a:rPr>
              <a:t>a</a:t>
            </a:r>
            <a:r>
              <a:rPr sz="2000" spc="-165" dirty="0">
                <a:latin typeface="Verdana"/>
                <a:cs typeface="Verdana"/>
              </a:rPr>
              <a:t>i</a:t>
            </a:r>
            <a:r>
              <a:rPr sz="2000" spc="-185" dirty="0">
                <a:latin typeface="Verdana"/>
                <a:cs typeface="Verdana"/>
              </a:rPr>
              <a:t>n</a:t>
            </a:r>
            <a:r>
              <a:rPr sz="2000" spc="-204" dirty="0">
                <a:latin typeface="Verdana"/>
                <a:cs typeface="Verdana"/>
              </a:rPr>
              <a:t>e</a:t>
            </a:r>
            <a:r>
              <a:rPr sz="2000" spc="-150" dirty="0">
                <a:latin typeface="Verdana"/>
                <a:cs typeface="Verdana"/>
              </a:rPr>
              <a:t>r</a:t>
            </a:r>
            <a:r>
              <a:rPr sz="2000" spc="-165" dirty="0">
                <a:latin typeface="Verdana"/>
                <a:cs typeface="Verdana"/>
              </a:rPr>
              <a:t>i</a:t>
            </a:r>
            <a:r>
              <a:rPr sz="2000" spc="-130" dirty="0">
                <a:latin typeface="Verdana"/>
                <a:cs typeface="Verdana"/>
              </a:rPr>
              <a:t>z</a:t>
            </a:r>
            <a:r>
              <a:rPr sz="2000" spc="-204" dirty="0">
                <a:latin typeface="Verdana"/>
                <a:cs typeface="Verdana"/>
              </a:rPr>
              <a:t>a</a:t>
            </a:r>
            <a:r>
              <a:rPr sz="2000" spc="-130" dirty="0">
                <a:latin typeface="Verdana"/>
                <a:cs typeface="Verdana"/>
              </a:rPr>
              <a:t>t</a:t>
            </a:r>
            <a:r>
              <a:rPr sz="2000" spc="-165" dirty="0">
                <a:latin typeface="Verdana"/>
                <a:cs typeface="Verdana"/>
              </a:rPr>
              <a:t>i</a:t>
            </a:r>
            <a:r>
              <a:rPr sz="2000" spc="-105" dirty="0">
                <a:latin typeface="Verdana"/>
                <a:cs typeface="Verdana"/>
              </a:rPr>
              <a:t>o</a:t>
            </a:r>
            <a:r>
              <a:rPr sz="2000" spc="-190" dirty="0">
                <a:latin typeface="Verdana"/>
                <a:cs typeface="Verdana"/>
              </a:rPr>
              <a:t>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80" dirty="0">
                <a:latin typeface="Verdana"/>
                <a:cs typeface="Verdana"/>
              </a:rPr>
              <a:t>DevOps</a:t>
            </a:r>
            <a:r>
              <a:rPr spc="-155" dirty="0">
                <a:latin typeface="Verdana"/>
                <a:cs typeface="Verdana"/>
              </a:rPr>
              <a:t> </a:t>
            </a:r>
            <a:r>
              <a:rPr spc="-80" dirty="0">
                <a:latin typeface="Verdana"/>
                <a:cs typeface="Verdana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" y="896111"/>
            <a:ext cx="8500872" cy="3197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8039734" cy="2767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solidFill>
                  <a:srgbClr val="FFE2C3"/>
                </a:solidFill>
                <a:latin typeface="Arial"/>
                <a:cs typeface="Arial"/>
              </a:rPr>
              <a:t>Containers</a:t>
            </a:r>
            <a:r>
              <a:rPr sz="1400" spc="-145" dirty="0">
                <a:solidFill>
                  <a:srgbClr val="FFE2C3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Arial"/>
                <a:cs typeface="Arial"/>
              </a:rPr>
              <a:t>–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Lightweight,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isolated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FB9400"/>
                </a:solidFill>
                <a:latin typeface="Arial"/>
                <a:cs typeface="Arial"/>
              </a:rPr>
              <a:t>packages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containing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everything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needed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FB9400"/>
                </a:solidFill>
                <a:latin typeface="Arial"/>
                <a:cs typeface="Arial"/>
              </a:rPr>
              <a:t>to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run</a:t>
            </a:r>
            <a:r>
              <a:rPr sz="14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Arial"/>
                <a:cs typeface="Arial"/>
              </a:rPr>
              <a:t>a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piece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FB9400"/>
                </a:solidFill>
                <a:latin typeface="Arial"/>
                <a:cs typeface="Arial"/>
              </a:rPr>
              <a:t>of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marR="732155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spc="-20" dirty="0">
                <a:solidFill>
                  <a:srgbClr val="FB9400"/>
                </a:solidFill>
                <a:latin typeface="Arial"/>
                <a:cs typeface="Arial"/>
              </a:rPr>
              <a:t>Require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Arial"/>
                <a:cs typeface="Arial"/>
              </a:rPr>
              <a:t>fewer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resources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than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Arial"/>
                <a:cs typeface="Arial"/>
              </a:rPr>
              <a:t>VMs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Arial"/>
                <a:cs typeface="Arial"/>
              </a:rPr>
              <a:t>–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Arial"/>
                <a:cs typeface="Arial"/>
              </a:rPr>
              <a:t>VMs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contain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B9400"/>
                </a:solidFill>
                <a:latin typeface="Arial"/>
                <a:cs typeface="Arial"/>
              </a:rPr>
              <a:t>an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B9400"/>
                </a:solidFill>
                <a:latin typeface="Arial"/>
                <a:cs typeface="Arial"/>
              </a:rPr>
              <a:t>entire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FB9400"/>
                </a:solidFill>
                <a:latin typeface="Arial"/>
                <a:cs typeface="Arial"/>
              </a:rPr>
              <a:t>OS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plus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virtual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versions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FB9400"/>
                </a:solidFill>
                <a:latin typeface="Arial"/>
                <a:cs typeface="Arial"/>
              </a:rPr>
              <a:t>of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all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 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hardware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Containers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B9400"/>
                </a:solidFill>
                <a:latin typeface="Arial"/>
                <a:cs typeface="Arial"/>
              </a:rPr>
              <a:t>have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bare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minimum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needed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FB9400"/>
                </a:solidFill>
                <a:latin typeface="Arial"/>
                <a:cs typeface="Arial"/>
              </a:rPr>
              <a:t>to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run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Docker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Arial"/>
                <a:cs typeface="Arial"/>
              </a:rPr>
              <a:t>–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Docker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B9400"/>
                </a:solidFill>
                <a:latin typeface="Arial"/>
                <a:cs typeface="Arial"/>
              </a:rPr>
              <a:t>is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B9400"/>
                </a:solidFill>
                <a:latin typeface="Arial"/>
                <a:cs typeface="Arial"/>
              </a:rPr>
              <a:t>currently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FB9400"/>
                </a:solidFill>
                <a:latin typeface="Arial"/>
                <a:cs typeface="Arial"/>
              </a:rPr>
              <a:t>leading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Arial"/>
                <a:cs typeface="Arial"/>
              </a:rPr>
              <a:t>container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technology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Containers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are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still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relatively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B9400"/>
                </a:solidFill>
                <a:latin typeface="Arial"/>
                <a:cs typeface="Arial"/>
              </a:rPr>
              <a:t>new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FB9400"/>
                </a:solidFill>
                <a:latin typeface="Arial"/>
                <a:cs typeface="Arial"/>
              </a:rPr>
              <a:t>but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very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useful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FB9400"/>
                </a:solidFill>
                <a:latin typeface="Arial"/>
                <a:cs typeface="Arial"/>
              </a:rPr>
              <a:t>for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Arial"/>
                <a:cs typeface="Arial"/>
              </a:rPr>
              <a:t>DevOps!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79" y="4690871"/>
            <a:ext cx="291084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33767" y="4791864"/>
            <a:ext cx="1072515" cy="1600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950" b="1" spc="50" dirty="0">
                <a:solidFill>
                  <a:srgbClr val="595959"/>
                </a:solidFill>
                <a:latin typeface="Trebuchet MS"/>
                <a:cs typeface="Trebuchet MS"/>
              </a:rPr>
              <a:t>DevOps</a:t>
            </a:r>
            <a:r>
              <a:rPr sz="950" b="1" spc="-13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950" b="1" spc="25" dirty="0">
                <a:solidFill>
                  <a:srgbClr val="595959"/>
                </a:solidFill>
                <a:latin typeface="Trebuchet MS"/>
                <a:cs typeface="Trebuchet MS"/>
              </a:rPr>
              <a:t>Essentials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8055" y="975360"/>
            <a:ext cx="627888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DevOps</a:t>
            </a:r>
            <a:r>
              <a:rPr spc="-484" dirty="0"/>
              <a:t> </a:t>
            </a:r>
            <a:r>
              <a:rPr spc="-210" dirty="0"/>
              <a:t>Essentials</a:t>
            </a:r>
          </a:p>
        </p:txBody>
      </p:sp>
      <p:sp>
        <p:nvSpPr>
          <p:cNvPr id="10" name="object 10"/>
          <p:cNvSpPr/>
          <p:nvPr/>
        </p:nvSpPr>
        <p:spPr>
          <a:xfrm>
            <a:off x="1331975" y="3550920"/>
            <a:ext cx="6480048" cy="7955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81527" y="3636264"/>
            <a:ext cx="2980944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vert="horz" wrap="square" lIns="0" tIns="121920" rIns="0" bIns="0" rtlCol="0">
            <a:spAutoFit/>
          </a:bodyPr>
          <a:lstStyle/>
          <a:p>
            <a:pPr marL="1932305">
              <a:lnSpc>
                <a:spcPct val="100000"/>
              </a:lnSpc>
              <a:spcBef>
                <a:spcPts val="960"/>
              </a:spcBef>
            </a:pPr>
            <a:r>
              <a:rPr sz="2400" spc="-20" dirty="0">
                <a:solidFill>
                  <a:srgbClr val="FB9400"/>
                </a:solidFill>
                <a:latin typeface="Trebuchet MS"/>
                <a:cs typeface="Trebuchet MS"/>
              </a:rPr>
              <a:t>Tools </a:t>
            </a:r>
            <a:r>
              <a:rPr sz="2400" spc="-80" dirty="0">
                <a:solidFill>
                  <a:srgbClr val="FB9400"/>
                </a:solidFill>
                <a:latin typeface="Trebuchet MS"/>
                <a:cs typeface="Trebuchet MS"/>
              </a:rPr>
              <a:t>for</a:t>
            </a:r>
            <a:r>
              <a:rPr sz="2400" spc="-59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2400" spc="-75" dirty="0">
                <a:solidFill>
                  <a:srgbClr val="FB9400"/>
                </a:solidFill>
                <a:latin typeface="Trebuchet MS"/>
                <a:cs typeface="Trebuchet MS"/>
              </a:rPr>
              <a:t>Monitoring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1783714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65" dirty="0"/>
              <a:t>Monitoring</a:t>
            </a:r>
            <a:r>
              <a:rPr sz="2000" spc="-295" dirty="0"/>
              <a:t> </a:t>
            </a:r>
            <a:r>
              <a:rPr sz="2000" spc="-20" dirty="0"/>
              <a:t>Tools</a:t>
            </a:r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80" dirty="0">
                <a:latin typeface="Verdana"/>
                <a:cs typeface="Verdana"/>
              </a:rPr>
              <a:t>DevOps</a:t>
            </a:r>
            <a:r>
              <a:rPr spc="-155" dirty="0">
                <a:latin typeface="Verdana"/>
                <a:cs typeface="Verdana"/>
              </a:rPr>
              <a:t> </a:t>
            </a:r>
            <a:r>
              <a:rPr spc="-80" dirty="0">
                <a:latin typeface="Verdana"/>
                <a:cs typeface="Verdana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" y="896111"/>
            <a:ext cx="8516112" cy="2825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8044815" cy="24282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90" dirty="0">
                <a:solidFill>
                  <a:srgbClr val="FFE2C3"/>
                </a:solidFill>
                <a:latin typeface="Verdana"/>
                <a:cs typeface="Verdana"/>
              </a:rPr>
              <a:t>Monitoring</a:t>
            </a:r>
            <a:r>
              <a:rPr sz="1400" spc="-25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Collecting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presenting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data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about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state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performance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applications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There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are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Verdana"/>
                <a:cs typeface="Verdana"/>
              </a:rPr>
              <a:t>different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types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9400"/>
                </a:solidFill>
                <a:latin typeface="Verdana"/>
                <a:cs typeface="Verdana"/>
              </a:rPr>
              <a:t>monitoring: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har char="•"/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1400">
              <a:latin typeface="Times New Roman"/>
              <a:cs typeface="Times New Roman"/>
            </a:endParaRPr>
          </a:p>
          <a:p>
            <a:pPr marL="986155" lvl="1" indent="-285750">
              <a:lnSpc>
                <a:spcPct val="100000"/>
              </a:lnSpc>
              <a:buSzPct val="79166"/>
              <a:buFont typeface="Arial"/>
              <a:buChar char="•"/>
              <a:tabLst>
                <a:tab pos="985519" algn="l"/>
                <a:tab pos="986155" algn="l"/>
              </a:tabLst>
            </a:pPr>
            <a:r>
              <a:rPr sz="1200" spc="-70" dirty="0">
                <a:solidFill>
                  <a:srgbClr val="A6A6A6"/>
                </a:solidFill>
                <a:latin typeface="Verdana"/>
                <a:cs typeface="Verdana"/>
              </a:rPr>
              <a:t>Infrastructure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monitoring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120" dirty="0">
                <a:solidFill>
                  <a:srgbClr val="A6A6A6"/>
                </a:solidFill>
                <a:latin typeface="Verdana"/>
                <a:cs typeface="Verdana"/>
              </a:rPr>
              <a:t>–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A6A6A6"/>
                </a:solidFill>
                <a:latin typeface="Verdana"/>
                <a:cs typeface="Verdana"/>
              </a:rPr>
              <a:t>focuses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on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A6A6A6"/>
                </a:solidFill>
                <a:latin typeface="Verdana"/>
                <a:cs typeface="Verdana"/>
              </a:rPr>
              <a:t>things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related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A6A6A6"/>
                </a:solidFill>
                <a:latin typeface="Verdana"/>
                <a:cs typeface="Verdana"/>
              </a:rPr>
              <a:t>to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A6A6A6"/>
                </a:solidFill>
                <a:latin typeface="Verdana"/>
                <a:cs typeface="Verdana"/>
              </a:rPr>
              <a:t>infrastructure</a:t>
            </a:r>
            <a:endParaRPr sz="1200">
              <a:latin typeface="Verdana"/>
              <a:cs typeface="Verdana"/>
            </a:endParaRPr>
          </a:p>
          <a:p>
            <a:pPr marL="2035810" lvl="2" indent="-285750">
              <a:lnSpc>
                <a:spcPct val="100000"/>
              </a:lnSpc>
              <a:spcBef>
                <a:spcPts val="725"/>
              </a:spcBef>
              <a:buSzPct val="68181"/>
              <a:buFont typeface="Arial"/>
              <a:buChar char="•"/>
              <a:tabLst>
                <a:tab pos="2035175" algn="l"/>
                <a:tab pos="2035810" algn="l"/>
              </a:tabLst>
            </a:pP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Examples: 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CPU,</a:t>
            </a:r>
            <a:r>
              <a:rPr sz="1100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90" dirty="0">
                <a:solidFill>
                  <a:srgbClr val="FFFFFF"/>
                </a:solidFill>
                <a:latin typeface="Verdana"/>
                <a:cs typeface="Verdana"/>
              </a:rPr>
              <a:t>ram</a:t>
            </a:r>
            <a:endParaRPr sz="1100">
              <a:latin typeface="Verdana"/>
              <a:cs typeface="Verdana"/>
            </a:endParaRPr>
          </a:p>
          <a:p>
            <a:pPr marL="986155" marR="5080" lvl="1" indent="-285750">
              <a:lnSpc>
                <a:spcPct val="100000"/>
              </a:lnSpc>
              <a:spcBef>
                <a:spcPts val="690"/>
              </a:spcBef>
              <a:buSzPct val="79166"/>
              <a:buFont typeface="Arial"/>
              <a:buChar char="•"/>
              <a:tabLst>
                <a:tab pos="985519" algn="l"/>
                <a:tab pos="986155" algn="l"/>
              </a:tabLst>
            </a:pPr>
            <a:r>
              <a:rPr sz="1200" spc="-55" dirty="0">
                <a:solidFill>
                  <a:srgbClr val="A6A6A6"/>
                </a:solidFill>
                <a:latin typeface="Verdana"/>
                <a:cs typeface="Verdana"/>
              </a:rPr>
              <a:t>Application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Performance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Monitoring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A6A6A6"/>
                </a:solidFill>
                <a:latin typeface="Verdana"/>
                <a:cs typeface="Verdana"/>
              </a:rPr>
              <a:t>(APM)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120" dirty="0">
                <a:solidFill>
                  <a:srgbClr val="A6A6A6"/>
                </a:solidFill>
                <a:latin typeface="Verdana"/>
                <a:cs typeface="Verdana"/>
              </a:rPr>
              <a:t>–</a:t>
            </a:r>
            <a:r>
              <a:rPr sz="1200" spc="-204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A6A6A6"/>
                </a:solidFill>
                <a:latin typeface="Verdana"/>
                <a:cs typeface="Verdana"/>
              </a:rPr>
              <a:t>focuses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on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performance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and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stability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A6A6A6"/>
                </a:solidFill>
                <a:latin typeface="Verdana"/>
                <a:cs typeface="Verdana"/>
              </a:rPr>
              <a:t>of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individual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parts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A6A6A6"/>
                </a:solidFill>
                <a:latin typeface="Verdana"/>
                <a:cs typeface="Verdana"/>
              </a:rPr>
              <a:t>of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A6A6A6"/>
                </a:solidFill>
                <a:latin typeface="Verdana"/>
                <a:cs typeface="Verdana"/>
              </a:rPr>
              <a:t>an  </a:t>
            </a:r>
            <a:r>
              <a:rPr sz="1200" spc="-60" dirty="0">
                <a:solidFill>
                  <a:srgbClr val="A6A6A6"/>
                </a:solidFill>
                <a:latin typeface="Verdana"/>
                <a:cs typeface="Verdana"/>
              </a:rPr>
              <a:t>application</a:t>
            </a:r>
            <a:endParaRPr sz="1200">
              <a:latin typeface="Verdana"/>
              <a:cs typeface="Verdana"/>
            </a:endParaRPr>
          </a:p>
          <a:p>
            <a:pPr marL="2035810" lvl="2" indent="-285750">
              <a:lnSpc>
                <a:spcPct val="100000"/>
              </a:lnSpc>
              <a:spcBef>
                <a:spcPts val="700"/>
              </a:spcBef>
              <a:buSzPct val="68181"/>
              <a:buFont typeface="Arial"/>
              <a:buChar char="•"/>
              <a:tabLst>
                <a:tab pos="2035175" algn="l"/>
                <a:tab pos="2035810" algn="l"/>
              </a:tabLst>
            </a:pP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Examples:</a:t>
            </a:r>
            <a:r>
              <a:rPr sz="11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response</a:t>
            </a:r>
            <a:r>
              <a:rPr sz="11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times,</a:t>
            </a:r>
            <a:r>
              <a:rPr sz="11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logs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336613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80" dirty="0"/>
              <a:t>Aggregation</a:t>
            </a:r>
            <a:r>
              <a:rPr sz="2000" spc="-250" dirty="0"/>
              <a:t> </a:t>
            </a:r>
            <a:r>
              <a:rPr sz="2000" spc="-20" dirty="0"/>
              <a:t>and</a:t>
            </a:r>
            <a:r>
              <a:rPr sz="2000" spc="-250" dirty="0"/>
              <a:t> </a:t>
            </a:r>
            <a:r>
              <a:rPr sz="2000" spc="-60" dirty="0"/>
              <a:t>Analytics</a:t>
            </a:r>
            <a:r>
              <a:rPr sz="2000" spc="-254" dirty="0"/>
              <a:t> </a:t>
            </a:r>
            <a:r>
              <a:rPr sz="2000" spc="-20" dirty="0"/>
              <a:t>Tools</a:t>
            </a:r>
            <a:endParaRPr sz="200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80" dirty="0">
                <a:latin typeface="Verdana"/>
                <a:cs typeface="Verdana"/>
              </a:rPr>
              <a:t>DevOps</a:t>
            </a:r>
            <a:r>
              <a:rPr spc="-155" dirty="0">
                <a:latin typeface="Verdana"/>
                <a:cs typeface="Verdana"/>
              </a:rPr>
              <a:t> </a:t>
            </a:r>
            <a:r>
              <a:rPr spc="-80" dirty="0">
                <a:latin typeface="Verdana"/>
                <a:cs typeface="Verdana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" y="896111"/>
            <a:ext cx="7958328" cy="2618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73355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0" dirty="0">
                <a:solidFill>
                  <a:srgbClr val="FFE2C3"/>
                </a:solidFill>
                <a:latin typeface="Trebuchet MS"/>
                <a:cs typeface="Trebuchet MS"/>
              </a:rPr>
              <a:t>Aggregation</a:t>
            </a:r>
            <a:r>
              <a:rPr sz="1400" spc="-180" dirty="0">
                <a:solidFill>
                  <a:srgbClr val="FFE2C3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Trebuchet MS"/>
                <a:cs typeface="Trebuchet MS"/>
              </a:rPr>
              <a:t>and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FE2C3"/>
                </a:solidFill>
                <a:latin typeface="Trebuchet MS"/>
                <a:cs typeface="Trebuchet MS"/>
              </a:rPr>
              <a:t>Analytics</a:t>
            </a:r>
            <a:r>
              <a:rPr sz="1400" spc="-175" dirty="0">
                <a:solidFill>
                  <a:srgbClr val="FFE2C3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FB9400"/>
                </a:solidFill>
                <a:latin typeface="Trebuchet MS"/>
                <a:cs typeface="Trebuchet MS"/>
              </a:rPr>
              <a:t>are</a:t>
            </a:r>
            <a:r>
              <a:rPr sz="1400" spc="-19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Trebuchet MS"/>
                <a:cs typeface="Trebuchet MS"/>
              </a:rPr>
              <a:t>about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B9400"/>
                </a:solidFill>
                <a:latin typeface="Trebuchet MS"/>
                <a:cs typeface="Trebuchet MS"/>
              </a:rPr>
              <a:t>collecting</a:t>
            </a:r>
            <a:r>
              <a:rPr sz="1400" spc="-18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Trebuchet MS"/>
                <a:cs typeface="Trebuchet MS"/>
              </a:rPr>
              <a:t>monitoring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B9400"/>
                </a:solidFill>
                <a:latin typeface="Trebuchet MS"/>
                <a:cs typeface="Trebuchet MS"/>
              </a:rPr>
              <a:t>data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Trebuchet MS"/>
                <a:cs typeface="Trebuchet MS"/>
              </a:rPr>
              <a:t>and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B9400"/>
                </a:solidFill>
                <a:latin typeface="Trebuchet MS"/>
                <a:cs typeface="Trebuchet MS"/>
              </a:rPr>
              <a:t>doing</a:t>
            </a:r>
            <a:r>
              <a:rPr sz="1400" spc="-18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Trebuchet MS"/>
                <a:cs typeface="Trebuchet MS"/>
              </a:rPr>
              <a:t>something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FB9400"/>
                </a:solidFill>
                <a:latin typeface="Trebuchet MS"/>
                <a:cs typeface="Trebuchet MS"/>
              </a:rPr>
              <a:t>with</a:t>
            </a:r>
            <a:r>
              <a:rPr sz="1400" spc="-18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60" dirty="0">
                <a:solidFill>
                  <a:srgbClr val="FB9400"/>
                </a:solidFill>
                <a:latin typeface="Trebuchet MS"/>
                <a:cs typeface="Trebuchet MS"/>
              </a:rPr>
              <a:t>it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1739900"/>
            <a:ext cx="55841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30" dirty="0">
                <a:solidFill>
                  <a:srgbClr val="FB9400"/>
                </a:solidFill>
                <a:latin typeface="Trebuchet MS"/>
                <a:cs typeface="Trebuchet MS"/>
              </a:rPr>
              <a:t>Most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Trebuchet MS"/>
                <a:cs typeface="Trebuchet MS"/>
              </a:rPr>
              <a:t>monitoring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Trebuchet MS"/>
                <a:cs typeface="Trebuchet MS"/>
              </a:rPr>
              <a:t>tools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Trebuchet MS"/>
                <a:cs typeface="Trebuchet MS"/>
              </a:rPr>
              <a:t>have</a:t>
            </a:r>
            <a:r>
              <a:rPr sz="1400" spc="-18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Trebuchet MS"/>
                <a:cs typeface="Trebuchet MS"/>
              </a:rPr>
              <a:t>some</a:t>
            </a:r>
            <a:r>
              <a:rPr sz="1400" spc="-18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FB9400"/>
                </a:solidFill>
                <a:latin typeface="Trebuchet MS"/>
                <a:cs typeface="Trebuchet MS"/>
              </a:rPr>
              <a:t>aggregation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Trebuchet MS"/>
                <a:cs typeface="Trebuchet MS"/>
              </a:rPr>
              <a:t>and</a:t>
            </a:r>
            <a:r>
              <a:rPr sz="1400" spc="-16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Trebuchet MS"/>
                <a:cs typeface="Trebuchet MS"/>
              </a:rPr>
              <a:t>analytics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Trebuchet MS"/>
                <a:cs typeface="Trebuchet MS"/>
              </a:rPr>
              <a:t>features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940" y="2608580"/>
            <a:ext cx="746379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solidFill>
                  <a:srgbClr val="FB9400"/>
                </a:solidFill>
                <a:latin typeface="Trebuchet MS"/>
                <a:cs typeface="Trebuchet MS"/>
              </a:rPr>
              <a:t>Elastic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Trebuchet MS"/>
                <a:cs typeface="Trebuchet MS"/>
              </a:rPr>
              <a:t>Stack</a:t>
            </a:r>
            <a:r>
              <a:rPr sz="1400" spc="-18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235" dirty="0">
                <a:solidFill>
                  <a:srgbClr val="FB9400"/>
                </a:solidFill>
                <a:latin typeface="Trebuchet MS"/>
                <a:cs typeface="Trebuchet MS"/>
              </a:rPr>
              <a:t>–</a:t>
            </a:r>
            <a:r>
              <a:rPr sz="1400" spc="-18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Trebuchet MS"/>
                <a:cs typeface="Trebuchet MS"/>
              </a:rPr>
              <a:t>pump</a:t>
            </a:r>
            <a:r>
              <a:rPr sz="1400" spc="-16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B9400"/>
                </a:solidFill>
                <a:latin typeface="Trebuchet MS"/>
                <a:cs typeface="Trebuchet MS"/>
              </a:rPr>
              <a:t>data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Trebuchet MS"/>
                <a:cs typeface="Trebuchet MS"/>
              </a:rPr>
              <a:t>in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Trebuchet MS"/>
                <a:cs typeface="Trebuchet MS"/>
              </a:rPr>
              <a:t>and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B9400"/>
                </a:solidFill>
                <a:latin typeface="Trebuchet MS"/>
                <a:cs typeface="Trebuchet MS"/>
              </a:rPr>
              <a:t>quickly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Trebuchet MS"/>
                <a:cs typeface="Trebuchet MS"/>
              </a:rPr>
              <a:t>create</a:t>
            </a:r>
            <a:r>
              <a:rPr sz="1400" spc="-18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Trebuchet MS"/>
                <a:cs typeface="Trebuchet MS"/>
              </a:rPr>
              <a:t>views</a:t>
            </a:r>
            <a:r>
              <a:rPr sz="1400" spc="-18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B9400"/>
                </a:solidFill>
                <a:latin typeface="Trebuchet MS"/>
                <a:cs typeface="Trebuchet MS"/>
              </a:rPr>
              <a:t>to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B9400"/>
                </a:solidFill>
                <a:latin typeface="Trebuchet MS"/>
                <a:cs typeface="Trebuchet MS"/>
              </a:rPr>
              <a:t>aggregate</a:t>
            </a:r>
            <a:r>
              <a:rPr sz="1400" spc="-18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FB9400"/>
                </a:solidFill>
                <a:latin typeface="Trebuchet MS"/>
                <a:cs typeface="Trebuchet MS"/>
              </a:rPr>
              <a:t>data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Trebuchet MS"/>
                <a:cs typeface="Trebuchet MS"/>
              </a:rPr>
              <a:t>and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B9400"/>
                </a:solidFill>
                <a:latin typeface="Trebuchet MS"/>
                <a:cs typeface="Trebuchet MS"/>
              </a:rPr>
              <a:t>easily</a:t>
            </a:r>
            <a:r>
              <a:rPr sz="1400" spc="-17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Trebuchet MS"/>
                <a:cs typeface="Trebuchet MS"/>
              </a:rPr>
              <a:t>detect</a:t>
            </a:r>
            <a:r>
              <a:rPr sz="1400" spc="-17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Trebuchet MS"/>
                <a:cs typeface="Trebuchet MS"/>
              </a:rPr>
              <a:t>and  </a:t>
            </a:r>
            <a:r>
              <a:rPr sz="1400" spc="10" dirty="0">
                <a:solidFill>
                  <a:srgbClr val="FB9400"/>
                </a:solidFill>
                <a:latin typeface="Trebuchet MS"/>
                <a:cs typeface="Trebuchet MS"/>
              </a:rPr>
              <a:t>diagnose</a:t>
            </a:r>
            <a:r>
              <a:rPr sz="1400" spc="-19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Trebuchet MS"/>
                <a:cs typeface="Trebuchet MS"/>
              </a:rPr>
              <a:t>problems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79" y="4690871"/>
            <a:ext cx="291084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33767" y="4791864"/>
            <a:ext cx="1072515" cy="1600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950" b="1" spc="50" dirty="0">
                <a:solidFill>
                  <a:srgbClr val="595959"/>
                </a:solidFill>
                <a:latin typeface="Trebuchet MS"/>
                <a:cs typeface="Trebuchet MS"/>
              </a:rPr>
              <a:t>DevOps</a:t>
            </a:r>
            <a:r>
              <a:rPr sz="950" b="1" spc="-13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950" b="1" spc="25" dirty="0">
                <a:solidFill>
                  <a:srgbClr val="595959"/>
                </a:solidFill>
                <a:latin typeface="Trebuchet MS"/>
                <a:cs typeface="Trebuchet MS"/>
              </a:rPr>
              <a:t>Essentials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8055" y="975360"/>
            <a:ext cx="627888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DevOps</a:t>
            </a:r>
            <a:r>
              <a:rPr spc="-484" dirty="0"/>
              <a:t> </a:t>
            </a:r>
            <a:r>
              <a:rPr spc="-210" dirty="0"/>
              <a:t>Essentials</a:t>
            </a:r>
          </a:p>
        </p:txBody>
      </p:sp>
      <p:sp>
        <p:nvSpPr>
          <p:cNvPr id="10" name="object 10"/>
          <p:cNvSpPr/>
          <p:nvPr/>
        </p:nvSpPr>
        <p:spPr>
          <a:xfrm>
            <a:off x="1331975" y="3550920"/>
            <a:ext cx="6480048" cy="7955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62072" y="3636264"/>
            <a:ext cx="3416808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vert="horz" wrap="square" lIns="0" tIns="121920" rIns="0" bIns="0" rtlCol="0">
            <a:spAutoFit/>
          </a:bodyPr>
          <a:lstStyle/>
          <a:p>
            <a:pPr marL="1714500">
              <a:lnSpc>
                <a:spcPct val="100000"/>
              </a:lnSpc>
              <a:spcBef>
                <a:spcPts val="960"/>
              </a:spcBef>
            </a:pPr>
            <a:r>
              <a:rPr sz="2400" spc="-150" dirty="0">
                <a:solidFill>
                  <a:srgbClr val="FB9400"/>
                </a:solidFill>
                <a:latin typeface="Verdana"/>
                <a:cs typeface="Verdana"/>
              </a:rPr>
              <a:t>Tools </a:t>
            </a:r>
            <a:r>
              <a:rPr sz="2400" spc="-155" dirty="0">
                <a:solidFill>
                  <a:srgbClr val="FB9400"/>
                </a:solidFill>
                <a:latin typeface="Verdana"/>
                <a:cs typeface="Verdana"/>
              </a:rPr>
              <a:t>for</a:t>
            </a:r>
            <a:r>
              <a:rPr sz="2400" spc="-70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2400" spc="-180" dirty="0">
                <a:solidFill>
                  <a:srgbClr val="FB9400"/>
                </a:solidFill>
                <a:latin typeface="Verdana"/>
                <a:cs typeface="Verdana"/>
              </a:rPr>
              <a:t>Orchestration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214884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0" dirty="0">
                <a:latin typeface="Verdana"/>
                <a:cs typeface="Verdana"/>
              </a:rPr>
              <a:t>Orchestration</a:t>
            </a:r>
            <a:r>
              <a:rPr sz="2000" spc="-400" dirty="0">
                <a:latin typeface="Verdana"/>
                <a:cs typeface="Verdana"/>
              </a:rPr>
              <a:t> </a:t>
            </a:r>
            <a:r>
              <a:rPr sz="2000" spc="-125" dirty="0">
                <a:latin typeface="Verdana"/>
                <a:cs typeface="Verdana"/>
              </a:rPr>
              <a:t>Tools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50" dirty="0">
                <a:latin typeface="Trebuchet MS"/>
                <a:cs typeface="Trebuchet MS"/>
              </a:rPr>
              <a:t>DevOps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25" dirty="0">
                <a:latin typeface="Trebuchet MS"/>
                <a:cs typeface="Trebuchet MS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" y="896111"/>
            <a:ext cx="8528304" cy="2956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8065770" cy="8172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70" dirty="0">
                <a:solidFill>
                  <a:srgbClr val="FFE2C3"/>
                </a:solidFill>
                <a:latin typeface="Verdana"/>
                <a:cs typeface="Verdana"/>
              </a:rPr>
              <a:t>Orchestration</a:t>
            </a:r>
            <a:r>
              <a:rPr sz="1400" spc="-24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automation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that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supports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processes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workflows,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such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as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provisioning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resources.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Lets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you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Verdana"/>
                <a:cs typeface="Verdana"/>
              </a:rPr>
              <a:t>do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things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FB9400"/>
                </a:solidFill>
                <a:latin typeface="Verdana"/>
                <a:cs typeface="Verdana"/>
              </a:rPr>
              <a:t>like: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3644" y="2120900"/>
            <a:ext cx="6746875" cy="1296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SzPct val="79166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Scale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A6A6A6"/>
                </a:solidFill>
                <a:latin typeface="Verdana"/>
                <a:cs typeface="Verdana"/>
              </a:rPr>
              <a:t>up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and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A6A6A6"/>
                </a:solidFill>
                <a:latin typeface="Verdana"/>
                <a:cs typeface="Verdana"/>
              </a:rPr>
              <a:t>scale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down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A6A6A6"/>
                </a:solidFill>
                <a:latin typeface="Verdana"/>
                <a:cs typeface="Verdana"/>
              </a:rPr>
              <a:t>applications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on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request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A6A6A6"/>
              </a:buClr>
              <a:buFont typeface="Arial"/>
              <a:buChar char="•"/>
            </a:pPr>
            <a:endParaRPr sz="1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130"/>
              </a:spcBef>
              <a:buSzPct val="79166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60" dirty="0">
                <a:solidFill>
                  <a:srgbClr val="A6A6A6"/>
                </a:solidFill>
                <a:latin typeface="Verdana"/>
                <a:cs typeface="Verdana"/>
              </a:rPr>
              <a:t>Auto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A6A6A6"/>
                </a:solidFill>
                <a:latin typeface="Verdana"/>
                <a:cs typeface="Verdana"/>
              </a:rPr>
              <a:t>scale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A6A6A6"/>
                </a:solidFill>
                <a:latin typeface="Verdana"/>
                <a:cs typeface="Verdana"/>
              </a:rPr>
              <a:t>applications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based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on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A6A6A6"/>
                </a:solidFill>
                <a:latin typeface="Verdana"/>
                <a:cs typeface="Verdana"/>
              </a:rPr>
              <a:t>usage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A6A6A6"/>
              </a:buClr>
              <a:buFont typeface="Arial"/>
              <a:buChar char="•"/>
            </a:pPr>
            <a:endParaRPr sz="1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105"/>
              </a:spcBef>
              <a:buSzPct val="79166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Create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self-healing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systems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A6A6A6"/>
                </a:solidFill>
                <a:latin typeface="Verdana"/>
                <a:cs typeface="Verdana"/>
              </a:rPr>
              <a:t>by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A6A6A6"/>
                </a:solidFill>
                <a:latin typeface="Verdana"/>
                <a:cs typeface="Verdana"/>
              </a:rPr>
              <a:t>spinning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down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unhealthy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A6A6A6"/>
                </a:solidFill>
                <a:latin typeface="Verdana"/>
                <a:cs typeface="Verdana"/>
              </a:rPr>
              <a:t>nodes</a:t>
            </a:r>
            <a:r>
              <a:rPr sz="1200" spc="-2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and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replacing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A6A6A6"/>
                </a:solidFill>
                <a:latin typeface="Verdana"/>
                <a:cs typeface="Verdana"/>
              </a:rPr>
              <a:t>them</a:t>
            </a:r>
            <a:r>
              <a:rPr sz="1200" spc="-22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A6A6A6"/>
                </a:solidFill>
                <a:latin typeface="Verdana"/>
                <a:cs typeface="Verdana"/>
              </a:rPr>
              <a:t>with</a:t>
            </a:r>
            <a:r>
              <a:rPr sz="1200" spc="-215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A6A6A6"/>
                </a:solidFill>
                <a:latin typeface="Verdana"/>
                <a:cs typeface="Verdana"/>
              </a:rPr>
              <a:t>new</a:t>
            </a:r>
            <a:r>
              <a:rPr sz="1200" spc="-22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A6A6A6"/>
                </a:solidFill>
                <a:latin typeface="Verdana"/>
                <a:cs typeface="Verdana"/>
              </a:rPr>
              <a:t>ones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214884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0" dirty="0">
                <a:latin typeface="Verdana"/>
                <a:cs typeface="Verdana"/>
              </a:rPr>
              <a:t>Orchestration</a:t>
            </a:r>
            <a:r>
              <a:rPr sz="2000" spc="-400" dirty="0">
                <a:latin typeface="Verdana"/>
                <a:cs typeface="Verdana"/>
              </a:rPr>
              <a:t> </a:t>
            </a:r>
            <a:r>
              <a:rPr sz="2000" spc="-125" dirty="0">
                <a:latin typeface="Verdana"/>
                <a:cs typeface="Verdana"/>
              </a:rPr>
              <a:t>Tools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50" dirty="0">
                <a:latin typeface="Trebuchet MS"/>
                <a:cs typeface="Trebuchet MS"/>
              </a:rPr>
              <a:t>DevOps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25" dirty="0">
                <a:latin typeface="Trebuchet MS"/>
                <a:cs typeface="Trebuchet MS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384" y="908303"/>
            <a:ext cx="4602480" cy="2392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4131310" cy="1975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FFE2C3"/>
                </a:solidFill>
                <a:latin typeface="Arial"/>
                <a:cs typeface="Arial"/>
              </a:rPr>
              <a:t>Kubernetes: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Open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source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B9400"/>
              </a:buClr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spc="15" dirty="0">
                <a:solidFill>
                  <a:srgbClr val="FB9400"/>
                </a:solidFill>
                <a:latin typeface="Arial"/>
                <a:cs typeface="Arial"/>
              </a:rPr>
              <a:t>Orchestration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server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B9400"/>
              </a:buClr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spc="-55" dirty="0">
                <a:solidFill>
                  <a:srgbClr val="FB9400"/>
                </a:solidFill>
                <a:latin typeface="Arial"/>
                <a:cs typeface="Arial"/>
              </a:rPr>
              <a:t>Manage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containerized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apps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across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B9400"/>
                </a:solidFill>
                <a:latin typeface="Arial"/>
                <a:cs typeface="Arial"/>
              </a:rPr>
              <a:t>multiple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hosts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79" y="4690871"/>
            <a:ext cx="291084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33767" y="4791864"/>
            <a:ext cx="1072515" cy="1600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950" b="1" spc="50" dirty="0">
                <a:solidFill>
                  <a:srgbClr val="595959"/>
                </a:solidFill>
                <a:latin typeface="Trebuchet MS"/>
                <a:cs typeface="Trebuchet MS"/>
              </a:rPr>
              <a:t>DevOps</a:t>
            </a:r>
            <a:r>
              <a:rPr sz="950" b="1" spc="-13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950" b="1" spc="25" dirty="0">
                <a:solidFill>
                  <a:srgbClr val="595959"/>
                </a:solidFill>
                <a:latin typeface="Trebuchet MS"/>
                <a:cs typeface="Trebuchet MS"/>
              </a:rPr>
              <a:t>Essentials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8055" y="975360"/>
            <a:ext cx="627888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DevOps</a:t>
            </a:r>
            <a:r>
              <a:rPr spc="-484" dirty="0"/>
              <a:t> </a:t>
            </a:r>
            <a:r>
              <a:rPr spc="-210" dirty="0"/>
              <a:t>Essentials</a:t>
            </a:r>
          </a:p>
        </p:txBody>
      </p:sp>
      <p:sp>
        <p:nvSpPr>
          <p:cNvPr id="10" name="object 10"/>
          <p:cNvSpPr/>
          <p:nvPr/>
        </p:nvSpPr>
        <p:spPr>
          <a:xfrm>
            <a:off x="1331975" y="3550920"/>
            <a:ext cx="6480048" cy="7955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06167" y="3636264"/>
            <a:ext cx="4931663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vert="horz" wrap="square" lIns="0" tIns="121920" rIns="0" bIns="0" rtlCol="0">
            <a:spAutoFit/>
          </a:bodyPr>
          <a:lstStyle/>
          <a:p>
            <a:pPr marL="955675">
              <a:lnSpc>
                <a:spcPct val="100000"/>
              </a:lnSpc>
              <a:spcBef>
                <a:spcPts val="960"/>
              </a:spcBef>
            </a:pPr>
            <a:r>
              <a:rPr sz="2400" spc="40" dirty="0">
                <a:solidFill>
                  <a:srgbClr val="FB9400"/>
                </a:solidFill>
                <a:latin typeface="Trebuchet MS"/>
                <a:cs typeface="Trebuchet MS"/>
              </a:rPr>
              <a:t>DevOps</a:t>
            </a:r>
            <a:r>
              <a:rPr sz="2400" spc="-310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FB9400"/>
                </a:solidFill>
                <a:latin typeface="Trebuchet MS"/>
                <a:cs typeface="Trebuchet MS"/>
              </a:rPr>
              <a:t>and</a:t>
            </a:r>
            <a:r>
              <a:rPr sz="2400" spc="-29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B9400"/>
                </a:solidFill>
                <a:latin typeface="Trebuchet MS"/>
                <a:cs typeface="Trebuchet MS"/>
              </a:rPr>
              <a:t>Amazon</a:t>
            </a:r>
            <a:r>
              <a:rPr sz="2400" spc="-30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2400" spc="10" dirty="0">
                <a:solidFill>
                  <a:srgbClr val="FB9400"/>
                </a:solidFill>
                <a:latin typeface="Trebuchet MS"/>
                <a:cs typeface="Trebuchet MS"/>
              </a:rPr>
              <a:t>Web</a:t>
            </a:r>
            <a:r>
              <a:rPr sz="2400" spc="-295" dirty="0">
                <a:solidFill>
                  <a:srgbClr val="FB9400"/>
                </a:solidFill>
                <a:latin typeface="Trebuchet MS"/>
                <a:cs typeface="Trebuchet MS"/>
              </a:rPr>
              <a:t> </a:t>
            </a:r>
            <a:r>
              <a:rPr sz="2400" spc="-35" dirty="0">
                <a:solidFill>
                  <a:srgbClr val="FB9400"/>
                </a:solidFill>
                <a:latin typeface="Trebuchet MS"/>
                <a:cs typeface="Trebuchet MS"/>
              </a:rPr>
              <a:t>Services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430212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/>
              <a:t>Amazon</a:t>
            </a:r>
            <a:r>
              <a:rPr sz="2000" spc="-250" dirty="0"/>
              <a:t> </a:t>
            </a:r>
            <a:r>
              <a:rPr sz="2000" spc="5" dirty="0"/>
              <a:t>Web</a:t>
            </a:r>
            <a:r>
              <a:rPr sz="2000" spc="-250" dirty="0"/>
              <a:t> </a:t>
            </a:r>
            <a:r>
              <a:rPr sz="2000" spc="-35" dirty="0"/>
              <a:t>Services</a:t>
            </a:r>
            <a:r>
              <a:rPr sz="2000" spc="-260" dirty="0"/>
              <a:t> </a:t>
            </a:r>
            <a:r>
              <a:rPr sz="2000" spc="35" dirty="0"/>
              <a:t>DevOps</a:t>
            </a:r>
            <a:r>
              <a:rPr sz="2000" spc="-260" dirty="0"/>
              <a:t> </a:t>
            </a:r>
            <a:r>
              <a:rPr sz="2000" spc="-45" dirty="0"/>
              <a:t>Features</a:t>
            </a:r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80" dirty="0">
                <a:latin typeface="Verdana"/>
                <a:cs typeface="Verdana"/>
              </a:rPr>
              <a:t>DevOps</a:t>
            </a:r>
            <a:r>
              <a:rPr spc="-155" dirty="0">
                <a:latin typeface="Verdana"/>
                <a:cs typeface="Verdana"/>
              </a:rPr>
              <a:t> </a:t>
            </a:r>
            <a:r>
              <a:rPr spc="-80" dirty="0">
                <a:latin typeface="Verdana"/>
                <a:cs typeface="Verdana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384" y="908303"/>
            <a:ext cx="4855464" cy="297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4385310" cy="2554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95" dirty="0">
                <a:solidFill>
                  <a:srgbClr val="FFE2C3"/>
                </a:solidFill>
                <a:latin typeface="Verdana"/>
                <a:cs typeface="Verdana"/>
              </a:rPr>
              <a:t>Amazon</a:t>
            </a:r>
            <a:r>
              <a:rPr sz="1400" spc="-254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FE2C3"/>
                </a:solidFill>
                <a:latin typeface="Verdana"/>
                <a:cs typeface="Verdana"/>
              </a:rPr>
              <a:t>EC2</a:t>
            </a:r>
            <a:r>
              <a:rPr sz="1400" spc="-25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FE2C3"/>
                </a:solidFill>
                <a:latin typeface="Verdana"/>
                <a:cs typeface="Verdana"/>
              </a:rPr>
              <a:t>(Elastic</a:t>
            </a:r>
            <a:r>
              <a:rPr sz="1400" spc="-25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FE2C3"/>
                </a:solidFill>
                <a:latin typeface="Verdana"/>
                <a:cs typeface="Verdana"/>
              </a:rPr>
              <a:t>Compute</a:t>
            </a:r>
            <a:r>
              <a:rPr sz="1400" spc="-26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FE2C3"/>
                </a:solidFill>
                <a:latin typeface="Verdana"/>
                <a:cs typeface="Verdana"/>
              </a:rPr>
              <a:t>Cloud):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60" dirty="0">
                <a:solidFill>
                  <a:srgbClr val="FB9400"/>
                </a:solidFill>
                <a:latin typeface="Verdana"/>
                <a:cs typeface="Verdana"/>
              </a:rPr>
              <a:t>IaaS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B9400"/>
              </a:buClr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Easily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scalable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B9400"/>
              </a:buClr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Full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Verdana"/>
                <a:cs typeface="Verdana"/>
              </a:rPr>
              <a:t>control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over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your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9400"/>
                </a:solidFill>
                <a:latin typeface="Verdana"/>
                <a:cs typeface="Verdana"/>
              </a:rPr>
              <a:t>cloud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infrastructure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B9400"/>
              </a:buClr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05" dirty="0">
                <a:solidFill>
                  <a:srgbClr val="FB9400"/>
                </a:solidFill>
                <a:latin typeface="Verdana"/>
                <a:cs typeface="Verdana"/>
              </a:rPr>
              <a:t>Integrates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with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tons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tools,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9400"/>
                </a:solidFill>
                <a:latin typeface="Verdana"/>
                <a:cs typeface="Verdana"/>
              </a:rPr>
              <a:t>both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AWS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3</a:t>
            </a:r>
            <a:r>
              <a:rPr sz="1350" spc="-112" baseline="27777" dirty="0">
                <a:solidFill>
                  <a:srgbClr val="FB9400"/>
                </a:solidFill>
                <a:latin typeface="Verdana"/>
                <a:cs typeface="Verdana"/>
              </a:rPr>
              <a:t>rd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-party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17252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75" dirty="0">
                <a:latin typeface="Arial"/>
                <a:cs typeface="Arial"/>
              </a:rPr>
              <a:t>DevOps</a:t>
            </a:r>
            <a:r>
              <a:rPr sz="2000" spc="-254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Culture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50" dirty="0">
                <a:latin typeface="Trebuchet MS"/>
                <a:cs typeface="Trebuchet MS"/>
              </a:rPr>
              <a:t>DevOps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25" dirty="0">
                <a:latin typeface="Trebuchet MS"/>
                <a:cs typeface="Trebuchet MS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384" y="908303"/>
            <a:ext cx="5751576" cy="1234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5280025" cy="8172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30" dirty="0">
                <a:solidFill>
                  <a:srgbClr val="FB9400"/>
                </a:solidFill>
                <a:latin typeface="Arial"/>
                <a:cs typeface="Arial"/>
              </a:rPr>
              <a:t>DevOps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B9400"/>
                </a:solidFill>
                <a:latin typeface="Arial"/>
                <a:cs typeface="Arial"/>
              </a:rPr>
              <a:t>culture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B9400"/>
                </a:solidFill>
                <a:latin typeface="Arial"/>
                <a:cs typeface="Arial"/>
              </a:rPr>
              <a:t>is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0" dirty="0">
                <a:solidFill>
                  <a:srgbClr val="FB9400"/>
                </a:solidFill>
                <a:latin typeface="Arial"/>
                <a:cs typeface="Arial"/>
              </a:rPr>
              <a:t>about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50" b="1" spc="10" dirty="0">
                <a:solidFill>
                  <a:srgbClr val="FFE2C3"/>
                </a:solidFill>
                <a:latin typeface="Trebuchet MS"/>
                <a:cs typeface="Trebuchet MS"/>
              </a:rPr>
              <a:t>collaboration</a:t>
            </a:r>
            <a:r>
              <a:rPr sz="1350" b="1" spc="-135" dirty="0">
                <a:solidFill>
                  <a:srgbClr val="FFE2C3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between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FB9400"/>
                </a:solidFill>
                <a:latin typeface="Arial"/>
                <a:cs typeface="Arial"/>
              </a:rPr>
              <a:t>Dev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and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FB9400"/>
                </a:solidFill>
                <a:latin typeface="Arial"/>
                <a:cs typeface="Arial"/>
              </a:rPr>
              <a:t>Ops.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30" dirty="0">
                <a:solidFill>
                  <a:srgbClr val="FB9400"/>
                </a:solidFill>
                <a:latin typeface="Arial"/>
                <a:cs typeface="Arial"/>
              </a:rPr>
              <a:t>With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FB9400"/>
                </a:solidFill>
                <a:latin typeface="Arial"/>
                <a:cs typeface="Arial"/>
              </a:rPr>
              <a:t>DevOps,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FB9400"/>
                </a:solidFill>
                <a:latin typeface="Arial"/>
                <a:cs typeface="Arial"/>
              </a:rPr>
              <a:t>Dev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and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B9400"/>
                </a:solidFill>
                <a:latin typeface="Arial"/>
                <a:cs typeface="Arial"/>
              </a:rPr>
              <a:t>Ops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work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together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and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FB9400"/>
                </a:solidFill>
                <a:latin typeface="Arial"/>
                <a:cs typeface="Arial"/>
              </a:rPr>
              <a:t>share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6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350" b="1" spc="45" dirty="0">
                <a:solidFill>
                  <a:srgbClr val="FFE2C3"/>
                </a:solidFill>
                <a:latin typeface="Trebuchet MS"/>
                <a:cs typeface="Trebuchet MS"/>
              </a:rPr>
              <a:t>same</a:t>
            </a:r>
            <a:r>
              <a:rPr sz="1350" b="1" spc="-110" dirty="0">
                <a:solidFill>
                  <a:srgbClr val="FFE2C3"/>
                </a:solidFill>
                <a:latin typeface="Trebuchet MS"/>
                <a:cs typeface="Trebuchet MS"/>
              </a:rPr>
              <a:t> </a:t>
            </a:r>
            <a:r>
              <a:rPr sz="1350" b="1" spc="15" dirty="0">
                <a:solidFill>
                  <a:srgbClr val="FFE2C3"/>
                </a:solidFill>
                <a:latin typeface="Trebuchet MS"/>
                <a:cs typeface="Trebuchet MS"/>
              </a:rPr>
              <a:t>goals</a:t>
            </a:r>
            <a:r>
              <a:rPr sz="1400" spc="15" dirty="0">
                <a:solidFill>
                  <a:srgbClr val="FB9400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46248" y="1749551"/>
            <a:ext cx="3651504" cy="22829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430212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/>
              <a:t>Amazon</a:t>
            </a:r>
            <a:r>
              <a:rPr sz="2000" spc="-250" dirty="0"/>
              <a:t> </a:t>
            </a:r>
            <a:r>
              <a:rPr sz="2000" spc="5" dirty="0"/>
              <a:t>Web</a:t>
            </a:r>
            <a:r>
              <a:rPr sz="2000" spc="-250" dirty="0"/>
              <a:t> </a:t>
            </a:r>
            <a:r>
              <a:rPr sz="2000" spc="-35" dirty="0"/>
              <a:t>Services</a:t>
            </a:r>
            <a:r>
              <a:rPr sz="2000" spc="-260" dirty="0"/>
              <a:t> </a:t>
            </a:r>
            <a:r>
              <a:rPr sz="2000" spc="35" dirty="0"/>
              <a:t>DevOps</a:t>
            </a:r>
            <a:r>
              <a:rPr sz="2000" spc="-260" dirty="0"/>
              <a:t> </a:t>
            </a:r>
            <a:r>
              <a:rPr sz="2000" spc="-45" dirty="0"/>
              <a:t>Features</a:t>
            </a:r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80" dirty="0">
                <a:latin typeface="Verdana"/>
                <a:cs typeface="Verdana"/>
              </a:rPr>
              <a:t>DevOps</a:t>
            </a:r>
            <a:r>
              <a:rPr spc="-155" dirty="0">
                <a:latin typeface="Verdana"/>
                <a:cs typeface="Verdana"/>
              </a:rPr>
              <a:t> </a:t>
            </a:r>
            <a:r>
              <a:rPr spc="-80" dirty="0">
                <a:latin typeface="Verdana"/>
                <a:cs typeface="Verdana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384" y="908303"/>
            <a:ext cx="8302752" cy="3185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7799705" cy="2767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75" dirty="0">
                <a:solidFill>
                  <a:srgbClr val="FFE2C3"/>
                </a:solidFill>
                <a:latin typeface="Verdana"/>
                <a:cs typeface="Verdana"/>
              </a:rPr>
              <a:t>Continuous</a:t>
            </a:r>
            <a:r>
              <a:rPr sz="1400" spc="-254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FE2C3"/>
                </a:solidFill>
                <a:latin typeface="Verdana"/>
                <a:cs typeface="Verdana"/>
              </a:rPr>
              <a:t>Integration,</a:t>
            </a:r>
            <a:r>
              <a:rPr sz="1400" spc="-254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FE2C3"/>
                </a:solidFill>
                <a:latin typeface="Verdana"/>
                <a:cs typeface="Verdana"/>
              </a:rPr>
              <a:t>Delivery,</a:t>
            </a:r>
            <a:r>
              <a:rPr sz="1400" spc="-254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FE2C3"/>
                </a:solidFill>
                <a:latin typeface="Verdana"/>
                <a:cs typeface="Verdana"/>
              </a:rPr>
              <a:t>and</a:t>
            </a:r>
            <a:r>
              <a:rPr sz="1400" spc="-24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FE2C3"/>
                </a:solidFill>
                <a:latin typeface="Verdana"/>
                <a:cs typeface="Verdana"/>
              </a:rPr>
              <a:t>Deployment: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14" dirty="0">
                <a:solidFill>
                  <a:srgbClr val="FFE2C3"/>
                </a:solidFill>
                <a:latin typeface="Verdana"/>
                <a:cs typeface="Verdana"/>
              </a:rPr>
              <a:t>AWS</a:t>
            </a:r>
            <a:r>
              <a:rPr sz="1400" spc="-26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FE2C3"/>
                </a:solidFill>
                <a:latin typeface="Verdana"/>
                <a:cs typeface="Verdana"/>
              </a:rPr>
              <a:t>CodeBuild</a:t>
            </a:r>
            <a:r>
              <a:rPr sz="1400" spc="-24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continuous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integration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E2C3"/>
              </a:buClr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14" dirty="0">
                <a:solidFill>
                  <a:srgbClr val="FFE2C3"/>
                </a:solidFill>
                <a:latin typeface="Verdana"/>
                <a:cs typeface="Verdana"/>
              </a:rPr>
              <a:t>AWS</a:t>
            </a:r>
            <a:r>
              <a:rPr sz="1400" spc="-26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FE2C3"/>
                </a:solidFill>
                <a:latin typeface="Verdana"/>
                <a:cs typeface="Verdana"/>
              </a:rPr>
              <a:t>CodeDeploy</a:t>
            </a:r>
            <a:r>
              <a:rPr sz="1400" spc="-25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continuous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deployment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E2C3"/>
              </a:buClr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14" dirty="0">
                <a:solidFill>
                  <a:srgbClr val="FFE2C3"/>
                </a:solidFill>
                <a:latin typeface="Verdana"/>
                <a:cs typeface="Verdana"/>
              </a:rPr>
              <a:t>AWS</a:t>
            </a:r>
            <a:r>
              <a:rPr sz="1400" spc="-254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FE2C3"/>
                </a:solidFill>
                <a:latin typeface="Verdana"/>
                <a:cs typeface="Verdana"/>
              </a:rPr>
              <a:t>CodePipeline</a:t>
            </a:r>
            <a:r>
              <a:rPr sz="1400" spc="-254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9400"/>
                </a:solidFill>
                <a:latin typeface="Verdana"/>
                <a:cs typeface="Verdana"/>
              </a:rPr>
              <a:t>full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B9400"/>
                </a:solidFill>
                <a:latin typeface="Verdana"/>
                <a:cs typeface="Verdana"/>
              </a:rPr>
              <a:t>code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pipeline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from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build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B9400"/>
                </a:solidFill>
                <a:latin typeface="Verdana"/>
                <a:cs typeface="Verdana"/>
              </a:rPr>
              <a:t>to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deploy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E2C3"/>
              </a:buClr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14" dirty="0">
                <a:solidFill>
                  <a:srgbClr val="FFE2C3"/>
                </a:solidFill>
                <a:latin typeface="Verdana"/>
                <a:cs typeface="Verdana"/>
              </a:rPr>
              <a:t>AWS</a:t>
            </a:r>
            <a:r>
              <a:rPr sz="1400" spc="-25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FE2C3"/>
                </a:solidFill>
                <a:latin typeface="Verdana"/>
                <a:cs typeface="Verdana"/>
              </a:rPr>
              <a:t>CodeStar</a:t>
            </a:r>
            <a:r>
              <a:rPr sz="1400" spc="-24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integrates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all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parts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B9400"/>
                </a:solidFill>
                <a:latin typeface="Verdana"/>
                <a:cs typeface="Verdana"/>
              </a:rPr>
              <a:t>of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process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with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project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management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B9400"/>
                </a:solidFill>
                <a:latin typeface="Verdana"/>
                <a:cs typeface="Verdana"/>
              </a:rPr>
              <a:t>tools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sz="1400" spc="-23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FB9400"/>
                </a:solidFill>
                <a:latin typeface="Verdana"/>
                <a:cs typeface="Verdana"/>
              </a:rPr>
              <a:t>JIRA</a:t>
            </a:r>
            <a:r>
              <a:rPr sz="1400" spc="-24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issue 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tracking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430212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/>
              <a:t>Amazon</a:t>
            </a:r>
            <a:r>
              <a:rPr sz="2000" spc="-250" dirty="0"/>
              <a:t> </a:t>
            </a:r>
            <a:r>
              <a:rPr sz="2000" spc="5" dirty="0"/>
              <a:t>Web</a:t>
            </a:r>
            <a:r>
              <a:rPr sz="2000" spc="-250" dirty="0"/>
              <a:t> </a:t>
            </a:r>
            <a:r>
              <a:rPr sz="2000" spc="-35" dirty="0"/>
              <a:t>Services</a:t>
            </a:r>
            <a:r>
              <a:rPr sz="2000" spc="-260" dirty="0"/>
              <a:t> </a:t>
            </a:r>
            <a:r>
              <a:rPr sz="2000" spc="35" dirty="0"/>
              <a:t>DevOps</a:t>
            </a:r>
            <a:r>
              <a:rPr sz="2000" spc="-260" dirty="0"/>
              <a:t> </a:t>
            </a:r>
            <a:r>
              <a:rPr sz="2000" spc="-45" dirty="0"/>
              <a:t>Features</a:t>
            </a:r>
            <a:endParaRPr sz="20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80" dirty="0">
                <a:latin typeface="Verdana"/>
                <a:cs typeface="Verdana"/>
              </a:rPr>
              <a:t>DevOps</a:t>
            </a:r>
            <a:r>
              <a:rPr spc="-155" dirty="0">
                <a:latin typeface="Verdana"/>
                <a:cs typeface="Verdana"/>
              </a:rPr>
              <a:t> </a:t>
            </a:r>
            <a:r>
              <a:rPr spc="-80" dirty="0">
                <a:latin typeface="Verdana"/>
                <a:cs typeface="Verdana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384" y="908303"/>
            <a:ext cx="5812536" cy="1813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871219"/>
            <a:ext cx="5342255" cy="356123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80" dirty="0">
                <a:solidFill>
                  <a:srgbClr val="FFE2C3"/>
                </a:solidFill>
                <a:latin typeface="Verdana"/>
                <a:cs typeface="Verdana"/>
              </a:rPr>
              <a:t>Infrastructure</a:t>
            </a:r>
            <a:r>
              <a:rPr sz="1400" spc="-420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FE2C3"/>
                </a:solidFill>
                <a:latin typeface="Verdana"/>
                <a:cs typeface="Verdana"/>
              </a:rPr>
              <a:t>as </a:t>
            </a:r>
            <a:r>
              <a:rPr sz="1400" spc="-110" dirty="0">
                <a:solidFill>
                  <a:srgbClr val="FFE2C3"/>
                </a:solidFill>
                <a:latin typeface="Verdana"/>
                <a:cs typeface="Verdana"/>
              </a:rPr>
              <a:t>Code:</a:t>
            </a:r>
            <a:endParaRPr sz="1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75" dirty="0">
                <a:solidFill>
                  <a:srgbClr val="FFE2C3"/>
                </a:solidFill>
                <a:latin typeface="Verdana"/>
                <a:cs typeface="Verdana"/>
              </a:rPr>
              <a:t>CloudFormation</a:t>
            </a:r>
            <a:r>
              <a:rPr sz="1400" spc="-245" dirty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Stack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templating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9400"/>
                </a:solidFill>
                <a:latin typeface="Verdana"/>
                <a:cs typeface="Verdana"/>
              </a:rPr>
              <a:t>engine,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YAML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or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JSON-based</a:t>
            </a:r>
            <a:endParaRPr sz="1400" dirty="0">
              <a:latin typeface="Verdana"/>
              <a:cs typeface="Verdana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85" dirty="0" smtClean="0">
                <a:solidFill>
                  <a:srgbClr val="FFE2C3"/>
                </a:solidFill>
                <a:latin typeface="Verdana"/>
                <a:cs typeface="Verdana"/>
              </a:rPr>
              <a:t>Ops</a:t>
            </a:r>
            <a:r>
              <a:rPr lang="en-US" sz="1400" spc="-85" dirty="0" smtClean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85" dirty="0" smtClean="0">
                <a:solidFill>
                  <a:srgbClr val="FFE2C3"/>
                </a:solidFill>
                <a:latin typeface="Verdana"/>
                <a:cs typeface="Verdana"/>
              </a:rPr>
              <a:t>Works</a:t>
            </a:r>
            <a:r>
              <a:rPr sz="1400" spc="-260" dirty="0" smtClean="0">
                <a:solidFill>
                  <a:srgbClr val="FFE2C3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FB9400"/>
                </a:solidFill>
                <a:latin typeface="Verdana"/>
                <a:cs typeface="Verdana"/>
              </a:rPr>
              <a:t>–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FB9400"/>
                </a:solidFill>
                <a:latin typeface="Verdana"/>
                <a:cs typeface="Verdana"/>
              </a:rPr>
              <a:t>IaC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with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5" dirty="0" smtClean="0">
                <a:solidFill>
                  <a:srgbClr val="FB9400"/>
                </a:solidFill>
                <a:latin typeface="Verdana"/>
                <a:cs typeface="Verdana"/>
              </a:rPr>
              <a:t>Chef</a:t>
            </a:r>
            <a:endParaRPr lang="en-US" sz="1400" spc="-65" dirty="0" smtClean="0">
              <a:solidFill>
                <a:srgbClr val="FB9400"/>
              </a:solidFill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400" spc="-25" dirty="0" err="1">
                <a:solidFill>
                  <a:srgbClr val="FFE2C3"/>
                </a:solidFill>
                <a:latin typeface="Arial"/>
                <a:cs typeface="Arial"/>
              </a:rPr>
              <a:t>Serverless</a:t>
            </a:r>
            <a:r>
              <a:rPr lang="en-US" sz="1400" spc="-25" dirty="0">
                <a:solidFill>
                  <a:srgbClr val="FFE2C3"/>
                </a:solidFill>
                <a:latin typeface="Arial"/>
                <a:cs typeface="Arial"/>
              </a:rPr>
              <a:t> </a:t>
            </a:r>
            <a:r>
              <a:rPr lang="en-US" sz="1400" spc="80" dirty="0">
                <a:solidFill>
                  <a:srgbClr val="FFE2C3"/>
                </a:solidFill>
                <a:latin typeface="Arial"/>
                <a:cs typeface="Arial"/>
              </a:rPr>
              <a:t>/</a:t>
            </a:r>
            <a:r>
              <a:rPr lang="en-US" sz="1400" spc="-280" dirty="0">
                <a:solidFill>
                  <a:srgbClr val="FFE2C3"/>
                </a:solidFill>
                <a:latin typeface="Arial"/>
                <a:cs typeface="Arial"/>
              </a:rPr>
              <a:t> </a:t>
            </a:r>
            <a:r>
              <a:rPr lang="en-US" sz="1400" spc="-80" dirty="0" err="1">
                <a:solidFill>
                  <a:srgbClr val="FFE2C3"/>
                </a:solidFill>
                <a:latin typeface="Arial"/>
                <a:cs typeface="Arial"/>
              </a:rPr>
              <a:t>FaaS</a:t>
            </a:r>
            <a:r>
              <a:rPr lang="en-US" sz="1400" spc="-80" dirty="0">
                <a:solidFill>
                  <a:srgbClr val="FFE2C3"/>
                </a:solidFill>
                <a:latin typeface="Arial"/>
                <a:cs typeface="Arial"/>
              </a:rPr>
              <a:t>: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25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lang="en-US" sz="1400" spc="-80" dirty="0">
                <a:solidFill>
                  <a:srgbClr val="FFE2C3"/>
                </a:solidFill>
                <a:latin typeface="Arial"/>
                <a:cs typeface="Arial"/>
              </a:rPr>
              <a:t>AWS</a:t>
            </a:r>
            <a:r>
              <a:rPr lang="en-US" sz="1400" spc="-150" dirty="0">
                <a:solidFill>
                  <a:srgbClr val="FFE2C3"/>
                </a:solidFill>
                <a:latin typeface="Arial"/>
                <a:cs typeface="Arial"/>
              </a:rPr>
              <a:t> </a:t>
            </a:r>
            <a:r>
              <a:rPr lang="en-US" sz="1400" spc="-5" dirty="0">
                <a:solidFill>
                  <a:srgbClr val="FFE2C3"/>
                </a:solidFill>
                <a:latin typeface="Arial"/>
                <a:cs typeface="Arial"/>
              </a:rPr>
              <a:t>Lambda</a:t>
            </a:r>
            <a:r>
              <a:rPr lang="en-US" sz="1400" spc="-140" dirty="0">
                <a:solidFill>
                  <a:srgbClr val="FFE2C3"/>
                </a:solidFill>
                <a:latin typeface="Arial"/>
                <a:cs typeface="Arial"/>
              </a:rPr>
              <a:t> </a:t>
            </a:r>
            <a:r>
              <a:rPr lang="en-US" sz="1400" spc="-30" dirty="0">
                <a:solidFill>
                  <a:srgbClr val="FB9400"/>
                </a:solidFill>
                <a:latin typeface="Arial"/>
                <a:cs typeface="Arial"/>
              </a:rPr>
              <a:t>–</a:t>
            </a:r>
            <a:r>
              <a:rPr lang="en-US"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20" dirty="0">
                <a:solidFill>
                  <a:srgbClr val="FB9400"/>
                </a:solidFill>
                <a:latin typeface="Arial"/>
                <a:cs typeface="Arial"/>
              </a:rPr>
              <a:t>run</a:t>
            </a:r>
            <a:r>
              <a:rPr lang="en-US"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-15" dirty="0" smtClean="0">
                <a:solidFill>
                  <a:srgbClr val="FB9400"/>
                </a:solidFill>
                <a:latin typeface="Arial"/>
                <a:cs typeface="Arial"/>
              </a:rPr>
              <a:t>server less</a:t>
            </a:r>
            <a:r>
              <a:rPr lang="en-US" sz="1400" spc="-150" dirty="0" smtClean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25" dirty="0">
                <a:solidFill>
                  <a:srgbClr val="FB9400"/>
                </a:solidFill>
                <a:latin typeface="Arial"/>
                <a:cs typeface="Arial"/>
              </a:rPr>
              <a:t>functions</a:t>
            </a:r>
            <a:r>
              <a:rPr lang="en-US"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10" dirty="0">
                <a:solidFill>
                  <a:srgbClr val="FB9400"/>
                </a:solidFill>
                <a:latin typeface="Arial"/>
                <a:cs typeface="Arial"/>
              </a:rPr>
              <a:t>on</a:t>
            </a:r>
            <a:r>
              <a:rPr lang="en-US"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-80" dirty="0" smtClean="0">
                <a:solidFill>
                  <a:srgbClr val="FB9400"/>
                </a:solidFill>
                <a:latin typeface="Arial"/>
                <a:cs typeface="Arial"/>
              </a:rPr>
              <a:t>AWS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400" dirty="0">
                <a:solidFill>
                  <a:srgbClr val="FFE2C3"/>
                </a:solidFill>
                <a:latin typeface="Arial"/>
                <a:cs typeface="Arial"/>
              </a:rPr>
              <a:t>Monitoring: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2500" dirty="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lang="en-US" sz="1400" spc="-10" dirty="0">
                <a:solidFill>
                  <a:srgbClr val="FFE2C3"/>
                </a:solidFill>
                <a:latin typeface="Arial"/>
                <a:cs typeface="Arial"/>
              </a:rPr>
              <a:t>Amazon</a:t>
            </a:r>
            <a:r>
              <a:rPr lang="en-US" sz="1400" spc="-140" dirty="0">
                <a:solidFill>
                  <a:srgbClr val="FFE2C3"/>
                </a:solidFill>
                <a:latin typeface="Arial"/>
                <a:cs typeface="Arial"/>
              </a:rPr>
              <a:t> </a:t>
            </a:r>
            <a:r>
              <a:rPr lang="en-US" sz="1400" spc="5" dirty="0" err="1">
                <a:solidFill>
                  <a:srgbClr val="FFE2C3"/>
                </a:solidFill>
                <a:latin typeface="Arial"/>
                <a:cs typeface="Arial"/>
              </a:rPr>
              <a:t>Cloudwatch</a:t>
            </a:r>
            <a:r>
              <a:rPr lang="en-US" sz="1400" spc="-140" dirty="0">
                <a:solidFill>
                  <a:srgbClr val="FFE2C3"/>
                </a:solidFill>
                <a:latin typeface="Arial"/>
                <a:cs typeface="Arial"/>
              </a:rPr>
              <a:t> </a:t>
            </a:r>
            <a:r>
              <a:rPr lang="en-US" sz="1400" spc="-30" dirty="0">
                <a:solidFill>
                  <a:srgbClr val="FB9400"/>
                </a:solidFill>
                <a:latin typeface="Arial"/>
                <a:cs typeface="Arial"/>
              </a:rPr>
              <a:t>–</a:t>
            </a:r>
            <a:r>
              <a:rPr lang="en-US"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25" dirty="0">
                <a:solidFill>
                  <a:srgbClr val="FB9400"/>
                </a:solidFill>
                <a:latin typeface="Arial"/>
                <a:cs typeface="Arial"/>
              </a:rPr>
              <a:t>track</a:t>
            </a:r>
            <a:r>
              <a:rPr lang="en-US"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25" dirty="0">
                <a:solidFill>
                  <a:srgbClr val="FB9400"/>
                </a:solidFill>
                <a:latin typeface="Arial"/>
                <a:cs typeface="Arial"/>
              </a:rPr>
              <a:t>metrics</a:t>
            </a:r>
            <a:r>
              <a:rPr lang="en-US"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rgbClr val="FB9400"/>
                </a:solidFill>
                <a:latin typeface="Arial"/>
                <a:cs typeface="Arial"/>
              </a:rPr>
              <a:t>and</a:t>
            </a:r>
            <a:r>
              <a:rPr lang="en-US" sz="14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-40" dirty="0">
                <a:solidFill>
                  <a:srgbClr val="FB9400"/>
                </a:solidFill>
                <a:latin typeface="Arial"/>
                <a:cs typeface="Arial"/>
              </a:rPr>
              <a:t>logs,</a:t>
            </a:r>
            <a:r>
              <a:rPr lang="en-US"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10" dirty="0">
                <a:solidFill>
                  <a:srgbClr val="FB9400"/>
                </a:solidFill>
                <a:latin typeface="Arial"/>
                <a:cs typeface="Arial"/>
              </a:rPr>
              <a:t>set</a:t>
            </a:r>
            <a:r>
              <a:rPr lang="en-US" sz="14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-20" dirty="0">
                <a:solidFill>
                  <a:srgbClr val="FB9400"/>
                </a:solidFill>
                <a:latin typeface="Arial"/>
                <a:cs typeface="Arial"/>
              </a:rPr>
              <a:t>alarms,</a:t>
            </a:r>
            <a:r>
              <a:rPr lang="en-US"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rgbClr val="FB9400"/>
                </a:solidFill>
                <a:latin typeface="Arial"/>
                <a:cs typeface="Arial"/>
              </a:rPr>
              <a:t>and</a:t>
            </a:r>
            <a:r>
              <a:rPr lang="en-US"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25" dirty="0">
                <a:solidFill>
                  <a:srgbClr val="FB9400"/>
                </a:solidFill>
                <a:latin typeface="Arial"/>
                <a:cs typeface="Arial"/>
              </a:rPr>
              <a:t>automate</a:t>
            </a:r>
            <a:r>
              <a:rPr lang="en-US"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-15" dirty="0">
                <a:solidFill>
                  <a:srgbClr val="FB9400"/>
                </a:solidFill>
                <a:latin typeface="Arial"/>
                <a:cs typeface="Arial"/>
              </a:rPr>
              <a:t>responses</a:t>
            </a:r>
            <a:r>
              <a:rPr lang="en-US"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70" dirty="0">
                <a:solidFill>
                  <a:srgbClr val="FB9400"/>
                </a:solidFill>
                <a:latin typeface="Arial"/>
                <a:cs typeface="Arial"/>
              </a:rPr>
              <a:t>to</a:t>
            </a:r>
            <a:r>
              <a:rPr lang="en-US" sz="1400" spc="-13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lang="en-US" sz="1400" spc="20" dirty="0">
                <a:solidFill>
                  <a:srgbClr val="FB9400"/>
                </a:solidFill>
                <a:latin typeface="Arial"/>
                <a:cs typeface="Arial"/>
              </a:rPr>
              <a:t>monitoring  data</a:t>
            </a:r>
            <a:endParaRPr lang="en-US" sz="140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endParaRPr lang="en-US" sz="140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endParaRPr lang="en-US" sz="1400" spc="-65" dirty="0" smtClean="0">
              <a:solidFill>
                <a:srgbClr val="FB9400"/>
              </a:solidFill>
              <a:latin typeface="Verdana"/>
              <a:cs typeface="Verdana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endParaRPr sz="1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0217" y="356107"/>
            <a:ext cx="11868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Next</a:t>
            </a:r>
            <a:r>
              <a:rPr sz="2000" spc="-3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Steps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16223" y="2194560"/>
            <a:ext cx="2721864" cy="923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38400" y="2174943"/>
            <a:ext cx="4114800" cy="7489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350" b="1" spc="-75" dirty="0" smtClean="0">
                <a:solidFill>
                  <a:srgbClr val="FB9400"/>
                </a:solidFill>
                <a:latin typeface="Arial"/>
                <a:cs typeface="Arial"/>
              </a:rPr>
              <a:t>            </a:t>
            </a:r>
            <a:r>
              <a:rPr sz="2350" b="1" spc="-75" dirty="0" smtClean="0">
                <a:solidFill>
                  <a:srgbClr val="FB9400"/>
                </a:solidFill>
                <a:latin typeface="Arial"/>
                <a:cs typeface="Arial"/>
              </a:rPr>
              <a:t>Go </a:t>
            </a:r>
            <a:r>
              <a:rPr sz="2350" b="1" spc="-30" dirty="0">
                <a:solidFill>
                  <a:srgbClr val="FB9400"/>
                </a:solidFill>
                <a:latin typeface="Arial"/>
                <a:cs typeface="Arial"/>
              </a:rPr>
              <a:t>do</a:t>
            </a:r>
            <a:r>
              <a:rPr sz="2350" b="1" spc="-30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2350" b="1" spc="-50" dirty="0">
                <a:solidFill>
                  <a:srgbClr val="FB9400"/>
                </a:solidFill>
                <a:latin typeface="Arial"/>
                <a:cs typeface="Arial"/>
              </a:rPr>
              <a:t>DevOps</a:t>
            </a:r>
            <a:r>
              <a:rPr sz="2350" b="1" spc="-50" dirty="0" smtClean="0">
                <a:solidFill>
                  <a:srgbClr val="FB9400"/>
                </a:solidFill>
                <a:latin typeface="Arial"/>
                <a:cs typeface="Arial"/>
              </a:rPr>
              <a:t>!</a:t>
            </a:r>
            <a:endParaRPr lang="en-US" sz="2350" b="1" spc="-50" dirty="0" smtClean="0">
              <a:solidFill>
                <a:srgbClr val="FB9400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350" b="1" spc="-50" dirty="0" smtClean="0">
                <a:solidFill>
                  <a:srgbClr val="FB9400"/>
                </a:solidFill>
                <a:latin typeface="Arial"/>
                <a:cs typeface="Arial"/>
              </a:rPr>
              <a:t>               Thank You</a:t>
            </a:r>
            <a:endParaRPr sz="23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DevOps</a:t>
            </a:r>
            <a:r>
              <a:rPr spc="-85" dirty="0"/>
              <a:t> </a:t>
            </a:r>
            <a:r>
              <a:rPr spc="-15" dirty="0"/>
              <a:t>Essentials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310134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45" dirty="0">
                <a:latin typeface="Verdana"/>
                <a:cs typeface="Verdana"/>
              </a:rPr>
              <a:t>The</a:t>
            </a:r>
            <a:r>
              <a:rPr sz="2000" spc="-370" dirty="0">
                <a:latin typeface="Verdana"/>
                <a:cs typeface="Verdana"/>
              </a:rPr>
              <a:t> </a:t>
            </a:r>
            <a:r>
              <a:rPr sz="2000" spc="-160" dirty="0">
                <a:latin typeface="Verdana"/>
                <a:cs typeface="Verdana"/>
              </a:rPr>
              <a:t>Goals</a:t>
            </a:r>
            <a:r>
              <a:rPr sz="2000" spc="-370" dirty="0">
                <a:latin typeface="Verdana"/>
                <a:cs typeface="Verdana"/>
              </a:rPr>
              <a:t> </a:t>
            </a:r>
            <a:r>
              <a:rPr sz="2000" spc="-95" dirty="0">
                <a:latin typeface="Verdana"/>
                <a:cs typeface="Verdana"/>
              </a:rPr>
              <a:t>of</a:t>
            </a:r>
            <a:r>
              <a:rPr sz="2000" spc="-365" dirty="0">
                <a:latin typeface="Verdana"/>
                <a:cs typeface="Verdana"/>
              </a:rPr>
              <a:t> </a:t>
            </a:r>
            <a:r>
              <a:rPr sz="2000" spc="-165" dirty="0">
                <a:latin typeface="Verdana"/>
                <a:cs typeface="Verdana"/>
              </a:rPr>
              <a:t>DevOps</a:t>
            </a:r>
            <a:r>
              <a:rPr sz="2000" spc="-375" dirty="0">
                <a:latin typeface="Verdana"/>
                <a:cs typeface="Verdana"/>
              </a:rPr>
              <a:t> </a:t>
            </a:r>
            <a:r>
              <a:rPr sz="2000" spc="-155" dirty="0">
                <a:latin typeface="Verdana"/>
                <a:cs typeface="Verdana"/>
              </a:rPr>
              <a:t>Culture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50" dirty="0">
                <a:latin typeface="Trebuchet MS"/>
                <a:cs typeface="Trebuchet MS"/>
              </a:rPr>
              <a:t>DevOps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25" dirty="0">
                <a:latin typeface="Trebuchet MS"/>
                <a:cs typeface="Trebuchet MS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384" y="908303"/>
            <a:ext cx="4056888" cy="297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793800"/>
            <a:ext cx="3584575" cy="8940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With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FB9400"/>
                </a:solidFill>
                <a:latin typeface="Verdana"/>
                <a:cs typeface="Verdana"/>
              </a:rPr>
              <a:t>DevOps:</a:t>
            </a:r>
            <a:endParaRPr sz="1400">
              <a:latin typeface="Verdana"/>
              <a:cs typeface="Verdana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20" dirty="0">
                <a:solidFill>
                  <a:srgbClr val="FB9400"/>
                </a:solidFill>
                <a:latin typeface="Verdana"/>
                <a:cs typeface="Verdana"/>
              </a:rPr>
              <a:t>Dev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Ops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are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FB9400"/>
                </a:solidFill>
                <a:latin typeface="Verdana"/>
                <a:cs typeface="Verdana"/>
              </a:rPr>
              <a:t>playing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on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9400"/>
                </a:solidFill>
                <a:latin typeface="Verdana"/>
                <a:cs typeface="Verdana"/>
              </a:rPr>
              <a:t>same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team</a:t>
            </a:r>
            <a:endParaRPr sz="1400">
              <a:latin typeface="Verdana"/>
              <a:cs typeface="Verdana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20" dirty="0">
                <a:solidFill>
                  <a:srgbClr val="FB9400"/>
                </a:solidFill>
                <a:latin typeface="Verdana"/>
                <a:cs typeface="Verdana"/>
              </a:rPr>
              <a:t>Dev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and</a:t>
            </a:r>
            <a:r>
              <a:rPr sz="1400" spc="-24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Ops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share</a:t>
            </a:r>
            <a:r>
              <a:rPr sz="1400" spc="-26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the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FB9400"/>
                </a:solidFill>
                <a:latin typeface="Verdana"/>
                <a:cs typeface="Verdana"/>
              </a:rPr>
              <a:t>same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goals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2241600"/>
            <a:ext cx="2917190" cy="11836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400" spc="-80" dirty="0">
                <a:solidFill>
                  <a:srgbClr val="FB9400"/>
                </a:solidFill>
                <a:latin typeface="Verdana"/>
                <a:cs typeface="Verdana"/>
              </a:rPr>
              <a:t>These</a:t>
            </a:r>
            <a:r>
              <a:rPr sz="1400" spc="-26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goals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B9400"/>
                </a:solidFill>
                <a:latin typeface="Verdana"/>
                <a:cs typeface="Verdana"/>
              </a:rPr>
              <a:t>include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B9400"/>
                </a:solidFill>
                <a:latin typeface="Verdana"/>
                <a:cs typeface="Verdana"/>
              </a:rPr>
              <a:t>things</a:t>
            </a:r>
            <a:r>
              <a:rPr sz="1400" spc="-26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FB9400"/>
                </a:solidFill>
                <a:latin typeface="Verdana"/>
                <a:cs typeface="Verdana"/>
              </a:rPr>
              <a:t>like:</a:t>
            </a:r>
            <a:endParaRPr sz="1400" dirty="0">
              <a:latin typeface="Verdana"/>
              <a:cs typeface="Verdana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70" dirty="0" smtClean="0">
                <a:solidFill>
                  <a:srgbClr val="FB9400"/>
                </a:solidFill>
                <a:latin typeface="Verdana"/>
                <a:cs typeface="Verdana"/>
              </a:rPr>
              <a:t>Fast</a:t>
            </a:r>
            <a:r>
              <a:rPr lang="en-US" sz="1400" spc="-70" dirty="0" smtClean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415" dirty="0" smtClean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FB9400"/>
                </a:solidFill>
                <a:latin typeface="Verdana"/>
                <a:cs typeface="Verdana"/>
              </a:rPr>
              <a:t>time-to-market (TTM)</a:t>
            </a:r>
            <a:endParaRPr sz="1400" dirty="0">
              <a:latin typeface="Verdana"/>
              <a:cs typeface="Verdana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00" dirty="0">
                <a:solidFill>
                  <a:srgbClr val="FB9400"/>
                </a:solidFill>
                <a:latin typeface="Verdana"/>
                <a:cs typeface="Verdana"/>
              </a:rPr>
              <a:t>Few </a:t>
            </a:r>
            <a:r>
              <a:rPr sz="1400" spc="-60" dirty="0">
                <a:solidFill>
                  <a:srgbClr val="FB9400"/>
                </a:solidFill>
                <a:latin typeface="Verdana"/>
                <a:cs typeface="Verdana"/>
              </a:rPr>
              <a:t>production</a:t>
            </a:r>
            <a:r>
              <a:rPr sz="1400" spc="-40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lang="en-US" sz="1400" spc="-400" dirty="0" smtClean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 smtClean="0">
                <a:solidFill>
                  <a:srgbClr val="FB9400"/>
                </a:solidFill>
                <a:latin typeface="Verdana"/>
                <a:cs typeface="Verdana"/>
              </a:rPr>
              <a:t>failures</a:t>
            </a:r>
            <a:endParaRPr sz="1400" dirty="0">
              <a:latin typeface="Verdana"/>
              <a:cs typeface="Verdana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10" dirty="0">
                <a:solidFill>
                  <a:srgbClr val="FB9400"/>
                </a:solidFill>
                <a:latin typeface="Verdana"/>
                <a:cs typeface="Verdana"/>
              </a:rPr>
              <a:t>Immediate</a:t>
            </a:r>
            <a:r>
              <a:rPr sz="1400" spc="-265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B9400"/>
                </a:solidFill>
                <a:latin typeface="Verdana"/>
                <a:cs typeface="Verdana"/>
              </a:rPr>
              <a:t>recovery</a:t>
            </a:r>
            <a:r>
              <a:rPr sz="1400" spc="-250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B9400"/>
                </a:solidFill>
                <a:latin typeface="Verdana"/>
                <a:cs typeface="Verdana"/>
              </a:rPr>
              <a:t>from</a:t>
            </a:r>
            <a:r>
              <a:rPr sz="1400" spc="-254" dirty="0">
                <a:solidFill>
                  <a:srgbClr val="FB9400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B9400"/>
                </a:solidFill>
                <a:latin typeface="Verdana"/>
                <a:cs typeface="Verdana"/>
              </a:rPr>
              <a:t>failures</a:t>
            </a:r>
            <a:endParaRPr sz="1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79" y="4690871"/>
            <a:ext cx="291084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33767" y="4791864"/>
            <a:ext cx="1072515" cy="1600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950" b="1" spc="50" dirty="0">
                <a:solidFill>
                  <a:srgbClr val="595959"/>
                </a:solidFill>
                <a:latin typeface="Trebuchet MS"/>
                <a:cs typeface="Trebuchet MS"/>
              </a:rPr>
              <a:t>DevOps</a:t>
            </a:r>
            <a:r>
              <a:rPr sz="950" b="1" spc="-13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950" b="1" spc="25" dirty="0">
                <a:solidFill>
                  <a:srgbClr val="595959"/>
                </a:solidFill>
                <a:latin typeface="Trebuchet MS"/>
                <a:cs typeface="Trebuchet MS"/>
              </a:rPr>
              <a:t>Essentials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8055" y="975360"/>
            <a:ext cx="627888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DevOps</a:t>
            </a:r>
            <a:r>
              <a:rPr spc="-484" dirty="0"/>
              <a:t> </a:t>
            </a:r>
            <a:r>
              <a:rPr spc="-210" dirty="0"/>
              <a:t>Essentials</a:t>
            </a:r>
          </a:p>
        </p:txBody>
      </p:sp>
      <p:sp>
        <p:nvSpPr>
          <p:cNvPr id="10" name="object 10"/>
          <p:cNvSpPr/>
          <p:nvPr/>
        </p:nvSpPr>
        <p:spPr>
          <a:xfrm>
            <a:off x="1331975" y="3550920"/>
            <a:ext cx="6480048" cy="7955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62911" y="3636264"/>
            <a:ext cx="5218176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vert="horz" wrap="square" lIns="0" tIns="121920" rIns="0" bIns="0" rtlCol="0">
            <a:spAutoFit/>
          </a:bodyPr>
          <a:lstStyle/>
          <a:p>
            <a:pPr marL="813435">
              <a:lnSpc>
                <a:spcPct val="100000"/>
              </a:lnSpc>
              <a:spcBef>
                <a:spcPts val="960"/>
              </a:spcBef>
            </a:pPr>
            <a:r>
              <a:rPr sz="2400" spc="-170" dirty="0">
                <a:solidFill>
                  <a:srgbClr val="FB9400"/>
                </a:solidFill>
                <a:latin typeface="Arial"/>
                <a:cs typeface="Arial"/>
              </a:rPr>
              <a:t>A</a:t>
            </a:r>
            <a:r>
              <a:rPr sz="2400" spc="-2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FB9400"/>
                </a:solidFill>
                <a:latin typeface="Arial"/>
                <a:cs typeface="Arial"/>
              </a:rPr>
              <a:t>Story</a:t>
            </a:r>
            <a:r>
              <a:rPr sz="2400" spc="-2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2400" spc="35" dirty="0">
                <a:solidFill>
                  <a:srgbClr val="FB9400"/>
                </a:solidFill>
                <a:latin typeface="Arial"/>
                <a:cs typeface="Arial"/>
              </a:rPr>
              <a:t>of</a:t>
            </a:r>
            <a:r>
              <a:rPr sz="2400" spc="-2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FB9400"/>
                </a:solidFill>
                <a:latin typeface="Arial"/>
                <a:cs typeface="Arial"/>
              </a:rPr>
              <a:t>DevOps</a:t>
            </a:r>
            <a:r>
              <a:rPr sz="2400" spc="-2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FB9400"/>
                </a:solidFill>
                <a:latin typeface="Arial"/>
                <a:cs typeface="Arial"/>
              </a:rPr>
              <a:t>vs.</a:t>
            </a:r>
            <a:r>
              <a:rPr sz="2400" spc="-2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FB9400"/>
                </a:solidFill>
                <a:latin typeface="Arial"/>
                <a:cs typeface="Arial"/>
              </a:rPr>
              <a:t>Traditional</a:t>
            </a:r>
            <a:r>
              <a:rPr sz="2400" spc="-2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FB9400"/>
                </a:solidFill>
                <a:latin typeface="Arial"/>
                <a:cs typeface="Arial"/>
              </a:rPr>
              <a:t>Silos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438213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60" dirty="0">
                <a:latin typeface="Arial"/>
                <a:cs typeface="Arial"/>
              </a:rPr>
              <a:t>The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Story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of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Some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Code: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Traditional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spc="-100" dirty="0">
                <a:latin typeface="Arial"/>
                <a:cs typeface="Arial"/>
              </a:rPr>
              <a:t>Silos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50" dirty="0">
                <a:latin typeface="Trebuchet MS"/>
                <a:cs typeface="Trebuchet MS"/>
              </a:rPr>
              <a:t>DevOps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25" dirty="0">
                <a:latin typeface="Trebuchet MS"/>
                <a:cs typeface="Trebuchet MS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" y="896111"/>
            <a:ext cx="8174735" cy="15361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793800"/>
            <a:ext cx="7713345" cy="11836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0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-40" dirty="0">
                <a:solidFill>
                  <a:srgbClr val="FB9400"/>
                </a:solidFill>
                <a:latin typeface="Arial"/>
                <a:cs typeface="Arial"/>
              </a:rPr>
              <a:t>Devs </a:t>
            </a:r>
            <a:r>
              <a:rPr sz="1400" spc="30" dirty="0">
                <a:solidFill>
                  <a:srgbClr val="FB9400"/>
                </a:solidFill>
                <a:latin typeface="Arial"/>
                <a:cs typeface="Arial"/>
              </a:rPr>
              <a:t>write</a:t>
            </a:r>
            <a:r>
              <a:rPr sz="1400" spc="-27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code</a:t>
            </a:r>
            <a:endParaRPr sz="1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45" dirty="0">
                <a:solidFill>
                  <a:srgbClr val="FB9400"/>
                </a:solidFill>
                <a:latin typeface="Arial"/>
                <a:cs typeface="Arial"/>
              </a:rPr>
              <a:t>“throw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65" dirty="0">
                <a:solidFill>
                  <a:srgbClr val="FB9400"/>
                </a:solidFill>
                <a:latin typeface="Arial"/>
                <a:cs typeface="Arial"/>
              </a:rPr>
              <a:t>it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over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wall”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FB9400"/>
                </a:solidFill>
                <a:latin typeface="Arial"/>
                <a:cs typeface="Arial"/>
              </a:rPr>
              <a:t>to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Arial"/>
                <a:cs typeface="Arial"/>
              </a:rPr>
              <a:t>QA</a:t>
            </a:r>
            <a:endParaRPr sz="1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-15" dirty="0">
                <a:solidFill>
                  <a:srgbClr val="FB9400"/>
                </a:solidFill>
                <a:latin typeface="Arial"/>
                <a:cs typeface="Arial"/>
              </a:rPr>
              <a:t>Code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bounces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back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and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FB9400"/>
                </a:solidFill>
                <a:latin typeface="Arial"/>
                <a:cs typeface="Arial"/>
              </a:rPr>
              <a:t>forth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between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FB9400"/>
                </a:solidFill>
                <a:latin typeface="Arial"/>
                <a:cs typeface="Arial"/>
              </a:rPr>
              <a:t>Dev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and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Arial"/>
                <a:cs typeface="Arial"/>
              </a:rPr>
              <a:t>QA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FB9400"/>
                </a:solidFill>
                <a:latin typeface="Arial"/>
                <a:cs typeface="Arial"/>
              </a:rPr>
              <a:t>as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Arial"/>
                <a:cs typeface="Arial"/>
              </a:rPr>
              <a:t>QA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discovers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Arial"/>
                <a:cs typeface="Arial"/>
              </a:rPr>
              <a:t>problems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and</a:t>
            </a:r>
            <a:r>
              <a:rPr sz="1400" spc="-12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FB9400"/>
                </a:solidFill>
                <a:latin typeface="Arial"/>
                <a:cs typeface="Arial"/>
              </a:rPr>
              <a:t>Devs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0" dirty="0">
                <a:solidFill>
                  <a:srgbClr val="FB9400"/>
                </a:solidFill>
                <a:latin typeface="Arial"/>
                <a:cs typeface="Arial"/>
              </a:rPr>
              <a:t>fix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them</a:t>
            </a:r>
            <a:endParaRPr sz="1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-25" dirty="0">
                <a:solidFill>
                  <a:srgbClr val="FB9400"/>
                </a:solidFill>
                <a:latin typeface="Arial"/>
                <a:cs typeface="Arial"/>
              </a:rPr>
              <a:t>Finally,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FB9400"/>
                </a:solidFill>
                <a:latin typeface="Arial"/>
                <a:cs typeface="Arial"/>
              </a:rPr>
              <a:t>it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B9400"/>
                </a:solidFill>
                <a:latin typeface="Arial"/>
                <a:cs typeface="Arial"/>
              </a:rPr>
              <a:t>is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B9400"/>
                </a:solidFill>
                <a:latin typeface="Arial"/>
                <a:cs typeface="Arial"/>
              </a:rPr>
              <a:t>ready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FB9400"/>
                </a:solidFill>
                <a:latin typeface="Arial"/>
                <a:cs typeface="Arial"/>
              </a:rPr>
              <a:t>for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production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51304" y="2346960"/>
            <a:ext cx="5041392" cy="1703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71927" y="2252472"/>
            <a:ext cx="487680" cy="4876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>
                <a:moveTo>
                  <a:pt x="0" y="0"/>
                </a:moveTo>
                <a:lnTo>
                  <a:pt x="2020281" y="1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5807" y="4654296"/>
            <a:ext cx="326135" cy="1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343" y="468231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235" y="0"/>
                </a:lnTo>
              </a:path>
            </a:pathLst>
          </a:custGeom>
          <a:ln w="201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7" y="356107"/>
            <a:ext cx="438213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60" dirty="0">
                <a:latin typeface="Arial"/>
                <a:cs typeface="Arial"/>
              </a:rPr>
              <a:t>The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Story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of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Some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Code: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Traditional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spc="-100" dirty="0">
                <a:latin typeface="Arial"/>
                <a:cs typeface="Arial"/>
              </a:rPr>
              <a:t>Silos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xfrm>
            <a:off x="8047038" y="4778375"/>
            <a:ext cx="1096962" cy="14763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50" dirty="0">
                <a:latin typeface="Trebuchet MS"/>
                <a:cs typeface="Trebuchet MS"/>
              </a:rPr>
              <a:t>DevOps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25" dirty="0">
                <a:latin typeface="Trebuchet MS"/>
                <a:cs typeface="Trebuchet MS"/>
              </a:rPr>
              <a:t>Essentials</a:t>
            </a:r>
          </a:p>
        </p:txBody>
      </p:sp>
      <p:sp>
        <p:nvSpPr>
          <p:cNvPr id="7" name="object 7"/>
          <p:cNvSpPr/>
          <p:nvPr/>
        </p:nvSpPr>
        <p:spPr>
          <a:xfrm>
            <a:off x="420623" y="914400"/>
            <a:ext cx="8513064" cy="3721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" y="896111"/>
            <a:ext cx="5763768" cy="1825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867331"/>
            <a:ext cx="8229600" cy="3439795"/>
          </a:xfrm>
          <a:custGeom>
            <a:avLst/>
            <a:gdLst/>
            <a:ahLst/>
            <a:cxnLst/>
            <a:rect l="l" t="t" r="r" b="b"/>
            <a:pathLst>
              <a:path w="8229600" h="3439795">
                <a:moveTo>
                  <a:pt x="0" y="3439642"/>
                </a:moveTo>
                <a:lnTo>
                  <a:pt x="8229600" y="3439642"/>
                </a:lnTo>
                <a:lnTo>
                  <a:pt x="8229600" y="0"/>
                </a:lnTo>
                <a:lnTo>
                  <a:pt x="0" y="0"/>
                </a:lnTo>
                <a:lnTo>
                  <a:pt x="0" y="3439642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793800"/>
            <a:ext cx="5301615" cy="1473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0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-20" dirty="0">
                <a:solidFill>
                  <a:srgbClr val="FB9400"/>
                </a:solidFill>
                <a:latin typeface="Arial"/>
                <a:cs typeface="Arial"/>
              </a:rPr>
              <a:t>QA/Dev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0" dirty="0">
                <a:solidFill>
                  <a:srgbClr val="FB9400"/>
                </a:solidFill>
                <a:latin typeface="Arial"/>
                <a:cs typeface="Arial"/>
              </a:rPr>
              <a:t>“throws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code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over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wall”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FB9400"/>
                </a:solidFill>
                <a:latin typeface="Arial"/>
                <a:cs typeface="Arial"/>
              </a:rPr>
              <a:t>to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Operations</a:t>
            </a:r>
            <a:endParaRPr sz="1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-30" dirty="0">
                <a:solidFill>
                  <a:srgbClr val="FB9400"/>
                </a:solidFill>
                <a:latin typeface="Arial"/>
                <a:cs typeface="Arial"/>
              </a:rPr>
              <a:t>Oh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no!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FB9400"/>
                </a:solidFill>
                <a:latin typeface="Arial"/>
                <a:cs typeface="Arial"/>
              </a:rPr>
              <a:t>There’s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Arial"/>
                <a:cs typeface="Arial"/>
              </a:rPr>
              <a:t>a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problem.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B9400"/>
                </a:solidFill>
                <a:latin typeface="Arial"/>
                <a:cs typeface="Arial"/>
              </a:rPr>
              <a:t>Ops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throws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65" dirty="0">
                <a:solidFill>
                  <a:srgbClr val="FB9400"/>
                </a:solidFill>
                <a:latin typeface="Arial"/>
                <a:cs typeface="Arial"/>
              </a:rPr>
              <a:t>it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back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over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wall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FB9400"/>
                </a:solidFill>
                <a:latin typeface="Arial"/>
                <a:cs typeface="Arial"/>
              </a:rPr>
              <a:t>to</a:t>
            </a:r>
            <a:r>
              <a:rPr sz="1400" spc="-14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FB9400"/>
                </a:solidFill>
                <a:latin typeface="Arial"/>
                <a:cs typeface="Arial"/>
              </a:rPr>
              <a:t>Dev</a:t>
            </a:r>
            <a:endParaRPr sz="1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-35" dirty="0">
                <a:solidFill>
                  <a:srgbClr val="FB9400"/>
                </a:solidFill>
                <a:latin typeface="Arial"/>
                <a:cs typeface="Arial"/>
              </a:rPr>
              <a:t>Each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group’s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domain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B9400"/>
                </a:solidFill>
                <a:latin typeface="Arial"/>
                <a:cs typeface="Arial"/>
              </a:rPr>
              <a:t>is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FB9400"/>
                </a:solidFill>
                <a:latin typeface="Arial"/>
                <a:cs typeface="Arial"/>
              </a:rPr>
              <a:t>a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“black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0" dirty="0">
                <a:solidFill>
                  <a:srgbClr val="FB9400"/>
                </a:solidFill>
                <a:latin typeface="Arial"/>
                <a:cs typeface="Arial"/>
              </a:rPr>
              <a:t>box”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FB9400"/>
                </a:solidFill>
                <a:latin typeface="Arial"/>
                <a:cs typeface="Arial"/>
              </a:rPr>
              <a:t>to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other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groups</a:t>
            </a:r>
            <a:endParaRPr sz="1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20" dirty="0">
                <a:solidFill>
                  <a:srgbClr val="FB9400"/>
                </a:solidFill>
                <a:latin typeface="Arial"/>
                <a:cs typeface="Arial"/>
              </a:rPr>
              <a:t>“Our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B9400"/>
                </a:solidFill>
                <a:latin typeface="Arial"/>
                <a:cs typeface="Arial"/>
              </a:rPr>
              <a:t>systems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are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fine;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Arial"/>
                <a:cs typeface="Arial"/>
              </a:rPr>
              <a:t>it’s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Arial"/>
                <a:cs typeface="Arial"/>
              </a:rPr>
              <a:t>your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Arial"/>
                <a:cs typeface="Arial"/>
              </a:rPr>
              <a:t>code!”</a:t>
            </a:r>
            <a:endParaRPr sz="14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“But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B9400"/>
                </a:solidFill>
                <a:latin typeface="Arial"/>
                <a:cs typeface="Arial"/>
              </a:rPr>
              <a:t>the</a:t>
            </a:r>
            <a:r>
              <a:rPr sz="1400" spc="-16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B9400"/>
                </a:solidFill>
                <a:latin typeface="Arial"/>
                <a:cs typeface="Arial"/>
              </a:rPr>
              <a:t>code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B9400"/>
                </a:solidFill>
                <a:latin typeface="Arial"/>
                <a:cs typeface="Arial"/>
              </a:rPr>
              <a:t>works</a:t>
            </a:r>
            <a:r>
              <a:rPr sz="1400" spc="-15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on</a:t>
            </a:r>
            <a:r>
              <a:rPr sz="1400" spc="-145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B9400"/>
                </a:solidFill>
                <a:latin typeface="Arial"/>
                <a:cs typeface="Arial"/>
              </a:rPr>
              <a:t>my</a:t>
            </a:r>
            <a:r>
              <a:rPr sz="1400" spc="-150" dirty="0">
                <a:solidFill>
                  <a:srgbClr val="FB9400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B9400"/>
                </a:solidFill>
                <a:latin typeface="Arial"/>
                <a:cs typeface="Arial"/>
              </a:rPr>
              <a:t>machine!”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51304" y="2346960"/>
            <a:ext cx="5041392" cy="1703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19015" y="2249423"/>
            <a:ext cx="484632" cy="4876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224</TotalTime>
  <Words>2847</Words>
  <Application>Microsoft Office PowerPoint</Application>
  <PresentationFormat>On-screen Show (16:9)</PresentationFormat>
  <Paragraphs>393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Times New Roman</vt:lpstr>
      <vt:lpstr>Trebuchet MS</vt:lpstr>
      <vt:lpstr>Verdana</vt:lpstr>
      <vt:lpstr>Wingdings 3</vt:lpstr>
      <vt:lpstr>Facet</vt:lpstr>
      <vt:lpstr>DevOps Essentials</vt:lpstr>
      <vt:lpstr>Defining DevOps</vt:lpstr>
      <vt:lpstr>This Course Will Cover…</vt:lpstr>
      <vt:lpstr>DevOps Culture</vt:lpstr>
      <vt:lpstr>DevOps Culture</vt:lpstr>
      <vt:lpstr>The Goals of DevOps Culture</vt:lpstr>
      <vt:lpstr>DevOps Essentials</vt:lpstr>
      <vt:lpstr>The Story of Some Code: Traditional Silos</vt:lpstr>
      <vt:lpstr>The Story of Some Code: Traditional Silos</vt:lpstr>
      <vt:lpstr>The Story of Some Code: DevOps</vt:lpstr>
      <vt:lpstr>The Story of Some Code: DevOps</vt:lpstr>
      <vt:lpstr>Why do DevOps?</vt:lpstr>
      <vt:lpstr>The Periodic Table of DevOps Tools</vt:lpstr>
      <vt:lpstr>PowerPoint Presentation</vt:lpstr>
      <vt:lpstr>DevOps Essentials</vt:lpstr>
      <vt:lpstr>What is Continuous Integration?</vt:lpstr>
      <vt:lpstr>What does Continuous Integration look like?</vt:lpstr>
      <vt:lpstr>Why do Continuous Integration?</vt:lpstr>
      <vt:lpstr>DevOps Essentials</vt:lpstr>
      <vt:lpstr>What is Continuous Delivery?</vt:lpstr>
      <vt:lpstr>What is Continuous Deployment?</vt:lpstr>
      <vt:lpstr>What does Continuous Delivery and Continuous Deployment look like?</vt:lpstr>
      <vt:lpstr>Why do Continuous Delivery and Continuous Deployment?</vt:lpstr>
      <vt:lpstr>DevOps Essentials</vt:lpstr>
      <vt:lpstr>What is Configuration Management?</vt:lpstr>
      <vt:lpstr>What does configuration management look like?</vt:lpstr>
      <vt:lpstr>Why do configuration management?</vt:lpstr>
      <vt:lpstr>DevOps Essentials</vt:lpstr>
      <vt:lpstr>What is Monitoring?</vt:lpstr>
      <vt:lpstr>What does Monitoring look like?</vt:lpstr>
      <vt:lpstr>Why do Monitoring?</vt:lpstr>
      <vt:lpstr>DevOps Essentials</vt:lpstr>
      <vt:lpstr>Build Automation Tools</vt:lpstr>
      <vt:lpstr>Continuous Integration Tools</vt:lpstr>
      <vt:lpstr>Continuous Integration Tools</vt:lpstr>
      <vt:lpstr>DevOps Essentials</vt:lpstr>
      <vt:lpstr>Configuration Management Tools</vt:lpstr>
      <vt:lpstr>Configuration Management Tools</vt:lpstr>
      <vt:lpstr>DevOps Essentials</vt:lpstr>
      <vt:lpstr>Virtualization Tools</vt:lpstr>
      <vt:lpstr>Containerization</vt:lpstr>
      <vt:lpstr>DevOps Essentials</vt:lpstr>
      <vt:lpstr>Monitoring Tools</vt:lpstr>
      <vt:lpstr>Aggregation and Analytics Tools</vt:lpstr>
      <vt:lpstr>DevOps Essentials</vt:lpstr>
      <vt:lpstr>Orchestration Tools</vt:lpstr>
      <vt:lpstr>Orchestration Tools</vt:lpstr>
      <vt:lpstr>DevOps Essentials</vt:lpstr>
      <vt:lpstr>Amazon Web Services DevOps Features</vt:lpstr>
      <vt:lpstr>Amazon Web Services DevOps Features</vt:lpstr>
      <vt:lpstr>Amazon Web Services DevOps Features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Singh, Rahul (Cognizant)</dc:creator>
  <cp:lastModifiedBy>Singh, Rahul (Cognizant)</cp:lastModifiedBy>
  <cp:revision>19</cp:revision>
  <dcterms:created xsi:type="dcterms:W3CDTF">2019-03-28T08:20:21Z</dcterms:created>
  <dcterms:modified xsi:type="dcterms:W3CDTF">2019-03-28T12:16:21Z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PDFsam Basic v3.3.5</vt:lpwstr>
  </property>
  <property fmtid="{D5CDD505-2E9C-101B-9397-08002B2CF9AE}" pid="3" name="LastSaved">
    <vt:filetime>2019-03-28T00:00:00Z</vt:filetime>
  </property>
</Properties>
</file>